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36000">
            <a:noFill/>
          </a:ln>
        </p:spPr>
      </p:sp>
      <p:sp>
        <p:nvSpPr>
          <p:cNvPr id="122" name="PlaceHolder 1"/>
          <p:cNvSpPr>
            <a:spLocks noGrp="1"/>
          </p:cNvSpPr>
          <p:nvPr>
            <p:ph type="hdr"/>
          </p:nvPr>
        </p:nvSpPr>
        <p:spPr>
          <a:xfrm>
            <a:off x="-360" y="0"/>
            <a:ext cx="3276000" cy="53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dt" idx="4"/>
          </p:nvPr>
        </p:nvSpPr>
        <p:spPr>
          <a:xfrm>
            <a:off x="4281840" y="0"/>
            <a:ext cx="3276000" cy="53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ru-RU" sz="1200" spc="-1" strike="noStrike">
                <a:latin typeface="Calibri"/>
              </a:defRPr>
            </a:lvl1pPr>
          </a:lstStyle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1200" spc="-1" strike="noStrike">
                <a:latin typeface="Calibri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Img"/>
          </p:nvPr>
        </p:nvSpPr>
        <p:spPr>
          <a:xfrm>
            <a:off x="1260000" y="801360"/>
            <a:ext cx="5040000" cy="400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4250" spc="-1" strike="noStrike">
                <a:solidFill>
                  <a:srgbClr val="000000"/>
                </a:solidFill>
                <a:latin typeface="Calibri"/>
              </a:rPr>
              <a:t>Click to move the </a:t>
            </a:r>
            <a:r>
              <a:rPr b="0" lang="en-GB" sz="4250" spc="-1" strike="noStrike">
                <a:solidFill>
                  <a:srgbClr val="000000"/>
                </a:solidFill>
                <a:latin typeface="Calibri"/>
              </a:rPr>
              <a:t>slide</a:t>
            </a:r>
            <a:endParaRPr b="0" lang="en-GB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810" spc="-1" strike="noStrike">
                <a:solidFill>
                  <a:srgbClr val="000000"/>
                </a:solidFill>
                <a:latin typeface="Calibri"/>
              </a:rPr>
              <a:t>Click to edit the notes format</a:t>
            </a:r>
            <a:endParaRPr b="0" lang="en-GB" sz="28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 idx="5"/>
          </p:nvPr>
        </p:nvSpPr>
        <p:spPr>
          <a:xfrm>
            <a:off x="-360" y="10155600"/>
            <a:ext cx="3276000" cy="53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>
              <a:defRPr b="0" lang="en-GB" sz="2400" spc="-1" strike="noStrike">
                <a:latin typeface="Times New Roman"/>
              </a:defRPr>
            </a:lvl1pPr>
          </a:lstStyle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 idx="6"/>
          </p:nvPr>
        </p:nvSpPr>
        <p:spPr>
          <a:xfrm>
            <a:off x="4281840" y="10155600"/>
            <a:ext cx="3276000" cy="53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ru-RU" sz="1200" spc="-1" strike="noStrike">
                <a:latin typeface="Calibri"/>
              </a:defRPr>
            </a:lvl1pPr>
          </a:lstStyle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4EB10A1-D7B2-44D1-BC3D-6EDF461E2B4E}" type="slidenum">
              <a:rPr b="0" lang="ru-RU" sz="1200" spc="-1" strike="noStrike"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Rectangle 7"/>
          <p:cNvSpPr/>
          <p:nvPr/>
        </p:nvSpPr>
        <p:spPr>
          <a:xfrm>
            <a:off x="4282200" y="10155600"/>
            <a:ext cx="3276000" cy="53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02EF6A2C-D79A-4ECE-BB90-2B25E250E5B1}" type="slidenum">
              <a:rPr b="0" lang="ru-RU" sz="1200" spc="-1" strike="noStrike"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37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40000" cy="4009680"/>
          </a:xfrm>
          <a:prstGeom prst="rect">
            <a:avLst/>
          </a:prstGeom>
          <a:ln w="0">
            <a:noFill/>
          </a:ln>
        </p:spPr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8000" cy="48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81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2882D8-5361-48C6-AEED-B37B258296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1ECD40-0500-42E0-8B79-3FD9E7FAA27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1C00B1-3408-426E-89EB-5F66E865516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3EFEE9-1854-4AC0-9C1D-ACE3BD65771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39720" y="623520"/>
            <a:ext cx="868572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CFFF6C0-E945-4C37-A6F5-03A9EE782D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B7A71B-C814-49CC-8586-1E714ABE6E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39720" y="623520"/>
            <a:ext cx="868572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8B60B7-C754-4E50-997C-C426089952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B900CB-C701-4C20-B3DD-5BEE2DC3A5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39720" y="623520"/>
            <a:ext cx="868572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25D8BA-0381-4256-B510-DD1A2163F3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2D7E86-74C4-400E-92DA-3EB7B2FE95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F5C35F-2DFF-42F9-B6A6-E4B60F6C79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99697B-8B1B-47BD-96DE-0BC1AB9B74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</a:t>
            </a:r>
            <a:r>
              <a:rPr b="0" lang="en-GB" sz="4400" spc="-1" strike="noStrike">
                <a:latin typeface="Arial"/>
              </a:rPr>
              <a:t>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D23AFB0-1B30-4AAF-BEF9-C15AB5286690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BSU full2"/>
          <p:cNvPicPr/>
          <p:nvPr/>
        </p:nvPicPr>
        <p:blipFill>
          <a:blip r:embed="rId2"/>
          <a:stretch/>
        </p:blipFill>
        <p:spPr>
          <a:xfrm>
            <a:off x="132840" y="95760"/>
            <a:ext cx="1414080" cy="1439640"/>
          </a:xfrm>
          <a:prstGeom prst="rect">
            <a:avLst/>
          </a:prstGeom>
          <a:ln w="36000">
            <a:noFill/>
          </a:ln>
        </p:spPr>
      </p:pic>
      <p:sp>
        <p:nvSpPr>
          <p:cNvPr id="42" name="TextBox 7"/>
          <p:cNvSpPr/>
          <p:nvPr/>
        </p:nvSpPr>
        <p:spPr>
          <a:xfrm>
            <a:off x="303840" y="5276160"/>
            <a:ext cx="2501640" cy="27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1200" spc="-1" strike="noStrike">
                <a:latin typeface="Times New Roman"/>
                <a:ea typeface="Times New Roman"/>
              </a:rPr>
              <a:t>Усенков </a:t>
            </a:r>
            <a:r>
              <a:rPr b="0" lang="ru-RU" sz="1200" spc="-1" strike="noStrike">
                <a:latin typeface="Times New Roman"/>
                <a:ea typeface="Times New Roman"/>
              </a:rPr>
              <a:t>Д.В. </a:t>
            </a:r>
            <a:r>
              <a:rPr b="0" lang="ru-RU" sz="1200" spc="-1" strike="noStrike">
                <a:latin typeface="Times New Roman"/>
                <a:ea typeface="Times New Roman"/>
              </a:rPr>
              <a:t>Курсовой </a:t>
            </a:r>
            <a:r>
              <a:rPr b="0" lang="ru-RU" sz="1200" spc="-1" strike="noStrike">
                <a:latin typeface="Times New Roman"/>
                <a:ea typeface="Times New Roman"/>
              </a:rPr>
              <a:t>проект </a:t>
            </a:r>
            <a:r>
              <a:rPr b="0" lang="ru-RU" sz="1200" spc="-1" strike="noStrike">
                <a:latin typeface="Times New Roman"/>
                <a:ea typeface="Times New Roman"/>
              </a:rPr>
              <a:t>2021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800"/>
            <a:ext cx="9072000" cy="94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4250" spc="-1" strike="noStrike">
                <a:solidFill>
                  <a:srgbClr val="000000"/>
                </a:solidFill>
                <a:latin typeface="Calibri"/>
              </a:rPr>
              <a:t>Click to edit the title </a:t>
            </a:r>
            <a:r>
              <a:rPr b="0" lang="en-GB" sz="4250" spc="-1" strike="noStrike">
                <a:solidFill>
                  <a:srgbClr val="000000"/>
                </a:solidFill>
                <a:latin typeface="Calibri"/>
              </a:rPr>
              <a:t>text format</a:t>
            </a:r>
            <a:endParaRPr b="0" lang="en-GB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3000"/>
            <a:ext cx="9072000" cy="37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rmAutofit/>
          </a:bodyPr>
          <a:p>
            <a:pPr marL="343080" indent="-343080">
              <a:spcBef>
                <a:spcPts val="660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64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GB" sz="264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spcBef>
                <a:spcPts val="578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31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GB" sz="231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spcBef>
                <a:spcPts val="496"/>
              </a:spcBef>
              <a:buClr>
                <a:srgbClr val="000000"/>
              </a:buClr>
              <a:buFont typeface="Arial"/>
              <a:buChar char="•"/>
              <a:tabLst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979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GB" sz="1979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spcBef>
                <a:spcPts val="411"/>
              </a:spcBef>
              <a:buClr>
                <a:srgbClr val="000000"/>
              </a:buClr>
              <a:buFont typeface="Arial"/>
              <a:buChar char="–"/>
              <a:tabLst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65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GB" sz="165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spcBef>
                <a:spcPts val="411"/>
              </a:spcBef>
              <a:buClr>
                <a:srgbClr val="000000"/>
              </a:buClr>
              <a:buFont typeface="Arial"/>
              <a:buChar char="»"/>
              <a:tabLst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65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GB" sz="1650" spc="-1" strike="noStrike">
              <a:solidFill>
                <a:srgbClr val="000000"/>
              </a:solidFill>
              <a:latin typeface="Calibri"/>
            </a:endParaRPr>
          </a:p>
          <a:p>
            <a:pPr lvl="5" marL="2057400" indent="-228600">
              <a:spcBef>
                <a:spcPts val="411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65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GB" sz="1650" spc="-1" strike="noStrike">
              <a:solidFill>
                <a:srgbClr val="000000"/>
              </a:solidFill>
              <a:latin typeface="Calibri"/>
            </a:endParaRPr>
          </a:p>
          <a:p>
            <a:pPr lvl="6" marL="2057400" indent="-228600">
              <a:spcBef>
                <a:spcPts val="411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65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GB" sz="165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39720" y="623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390" spc="-1" strike="noStrike">
                <a:solidFill>
                  <a:srgbClr val="000000"/>
                </a:solidFill>
                <a:latin typeface="Noto Sans"/>
              </a:rPr>
              <a:t>Click to edit the </a:t>
            </a:r>
            <a:r>
              <a:rPr b="0" lang="en-GB" sz="4390" spc="-1" strike="noStrike">
                <a:solidFill>
                  <a:srgbClr val="000000"/>
                </a:solidFill>
                <a:latin typeface="Noto Sans"/>
              </a:rPr>
              <a:t>title text format</a:t>
            </a: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2" name="PlaceHolder 2"/>
          <p:cNvSpPr txBox="1"/>
          <p:nvPr/>
        </p:nvSpPr>
        <p:spPr>
          <a:xfrm>
            <a:off x="503640" y="1737000"/>
            <a:ext cx="9070560" cy="2876760"/>
          </a:xfrm>
          <a:prstGeom prst="rect">
            <a:avLst/>
          </a:prstGeom>
          <a:noFill/>
          <a:ln w="36000">
            <a:noFill/>
          </a:ln>
        </p:spPr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9832320" y="0"/>
            <a:ext cx="247680" cy="5669640"/>
          </a:xfrm>
          <a:prstGeom prst="rect">
            <a:avLst/>
          </a:prstGeom>
          <a:ln w="36000">
            <a:noFill/>
          </a:ln>
        </p:spPr>
      </p:pic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19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319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79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279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Box 15"/>
          <p:cNvSpPr/>
          <p:nvPr/>
        </p:nvSpPr>
        <p:spPr>
          <a:xfrm>
            <a:off x="1387440" y="214920"/>
            <a:ext cx="8692200" cy="38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БЕЛОРУССКИЙ ГОСУДАРСТВЕННЫЙ УНИВЕРСИТЕТ 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 Box 6"/>
          <p:cNvSpPr/>
          <p:nvPr/>
        </p:nvSpPr>
        <p:spPr>
          <a:xfrm>
            <a:off x="1387440" y="513000"/>
            <a:ext cx="8692200" cy="39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ФАКУЛЬТЕТ ПРИКЛАДНОЙ МАТЕМАТИКИ И ИНФОРМАТИКИ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Box 7"/>
          <p:cNvSpPr/>
          <p:nvPr/>
        </p:nvSpPr>
        <p:spPr>
          <a:xfrm>
            <a:off x="1228320" y="956880"/>
            <a:ext cx="897048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Кафедра дискретной математики и алгоритмики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Box 8"/>
          <p:cNvSpPr/>
          <p:nvPr/>
        </p:nvSpPr>
        <p:spPr>
          <a:xfrm>
            <a:off x="0" y="2786400"/>
            <a:ext cx="10080000" cy="77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49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ИСПОЛЬЗОВАНИЕ  ПАРАЛЛЕЛЬНЫХ ВЫЧИСЛЕНИЙ ДЛЯ УСКОРЕНИЯ МАССОВЫХ ОПЕРАЦИЙ С ОДНОРОДНЫМИ ДАННЫМИ</a:t>
            </a:r>
            <a:br>
              <a:rPr sz="1490"/>
            </a:br>
            <a:endParaRPr b="0" lang="en-GB" sz="14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Box 9"/>
          <p:cNvSpPr/>
          <p:nvPr/>
        </p:nvSpPr>
        <p:spPr>
          <a:xfrm>
            <a:off x="6786360" y="3905640"/>
            <a:ext cx="3016800" cy="100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Научный руководитель: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старший преподаватель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И. Д. Лукьянов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Box 10"/>
          <p:cNvSpPr/>
          <p:nvPr/>
        </p:nvSpPr>
        <p:spPr>
          <a:xfrm>
            <a:off x="-25920" y="2164320"/>
            <a:ext cx="10080000" cy="39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Азявчиков Алексей Павлович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180000" y="5040000"/>
            <a:ext cx="2700000" cy="540000"/>
          </a:xfrm>
          <a:prstGeom prst="rect">
            <a:avLst/>
          </a:prstGeom>
          <a:solidFill>
            <a:srgbClr val="ffffff"/>
          </a:solidFill>
          <a:ln w="36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 txBox="1"/>
          <p:nvPr/>
        </p:nvSpPr>
        <p:spPr>
          <a:xfrm>
            <a:off x="360000" y="5319000"/>
            <a:ext cx="2880000" cy="2610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200" spc="-1" strike="noStrike">
                <a:latin typeface="Arial"/>
              </a:rPr>
              <a:t>Азявчиков А.П. Курсовая работа 2024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0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0" y="-75960"/>
            <a:ext cx="1008000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Т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е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с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т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и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р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о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в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а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н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и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е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(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п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е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р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в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а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я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в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с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я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)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80000" y="797040"/>
            <a:ext cx="3960000" cy="2262960"/>
          </a:xfrm>
          <a:prstGeom prst="rect">
            <a:avLst/>
          </a:prstGeom>
          <a:ln w="36000"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4752000" y="792000"/>
            <a:ext cx="4076640" cy="2329560"/>
          </a:xfrm>
          <a:prstGeom prst="rect">
            <a:avLst/>
          </a:prstGeom>
          <a:ln w="36000">
            <a:noFill/>
          </a:ln>
        </p:spPr>
      </p:pic>
      <p:sp>
        <p:nvSpPr>
          <p:cNvPr id="261" name=""/>
          <p:cNvSpPr txBox="1"/>
          <p:nvPr/>
        </p:nvSpPr>
        <p:spPr>
          <a:xfrm>
            <a:off x="8998560" y="515376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25E81A6D-A235-40B4-A597-EB36D32C9BDA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3"/>
          <a:stretch/>
        </p:blipFill>
        <p:spPr>
          <a:xfrm>
            <a:off x="360000" y="3123000"/>
            <a:ext cx="3420000" cy="2385000"/>
          </a:xfrm>
          <a:prstGeom prst="rect">
            <a:avLst/>
          </a:prstGeom>
          <a:ln w="36000">
            <a:noFill/>
          </a:ln>
        </p:spPr>
      </p:pic>
      <p:pic>
        <p:nvPicPr>
          <p:cNvPr id="263" name="" descr=""/>
          <p:cNvPicPr/>
          <p:nvPr/>
        </p:nvPicPr>
        <p:blipFill>
          <a:blip r:embed="rId4"/>
          <a:stretch/>
        </p:blipFill>
        <p:spPr>
          <a:xfrm>
            <a:off x="4896000" y="3124800"/>
            <a:ext cx="3564000" cy="245520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0" y="-1440"/>
            <a:ext cx="10080000" cy="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Второй вариант реализации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5" name=""/>
          <p:cNvSpPr txBox="1"/>
          <p:nvPr/>
        </p:nvSpPr>
        <p:spPr>
          <a:xfrm>
            <a:off x="360000" y="662760"/>
            <a:ext cx="5940000" cy="259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2000" spc="-1" strike="noStrike">
                <a:latin typeface="Arial"/>
              </a:rPr>
              <a:t>Быстрая буферизированная очередь</a:t>
            </a:r>
            <a:r>
              <a:rPr b="0" lang="en-GB" sz="2000" spc="-1" strike="noStrike">
                <a:latin typeface="Arial"/>
              </a:rPr>
              <a:t>: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Enqueue если очередь заполнена возвращает false, а иначе вставляет элемент и возвращает true;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Dequeue если очередь пуста возвращает false, а иначе достает элемент и возвращает true.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483120" y="3960000"/>
            <a:ext cx="5096880" cy="1584360"/>
          </a:xfrm>
          <a:prstGeom prst="rect">
            <a:avLst/>
          </a:prstGeom>
          <a:ln w="36000">
            <a:noFill/>
          </a:ln>
        </p:spPr>
      </p:pic>
      <p:sp>
        <p:nvSpPr>
          <p:cNvPr id="267" name=""/>
          <p:cNvSpPr txBox="1"/>
          <p:nvPr/>
        </p:nvSpPr>
        <p:spPr>
          <a:xfrm>
            <a:off x="360000" y="2880000"/>
            <a:ext cx="9180000" cy="144972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Идея: заменить каналы с их долгими системными вызовами на неблокирующие очереди. Недостатком такого подхода станет дополнительная нагрузка на процессор.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6117480" y="152424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6489360" y="152424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>
            <a:off x="6861600" y="152424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/>
          <p:nvPr/>
        </p:nvSpPr>
        <p:spPr>
          <a:xfrm>
            <a:off x="7233840" y="152424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"/>
          <p:cNvSpPr/>
          <p:nvPr/>
        </p:nvSpPr>
        <p:spPr>
          <a:xfrm>
            <a:off x="7605720" y="152424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"/>
          <p:cNvSpPr/>
          <p:nvPr/>
        </p:nvSpPr>
        <p:spPr>
          <a:xfrm>
            <a:off x="7977960" y="152424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>
            <a:off x="8350200" y="152424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"/>
          <p:cNvSpPr/>
          <p:nvPr/>
        </p:nvSpPr>
        <p:spPr>
          <a:xfrm>
            <a:off x="8722080" y="152424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"/>
          <p:cNvSpPr/>
          <p:nvPr/>
        </p:nvSpPr>
        <p:spPr>
          <a:xfrm>
            <a:off x="9094320" y="152424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"/>
          <p:cNvSpPr/>
          <p:nvPr/>
        </p:nvSpPr>
        <p:spPr>
          <a:xfrm>
            <a:off x="6444000" y="792000"/>
            <a:ext cx="36000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"/>
          <p:cNvSpPr/>
          <p:nvPr/>
        </p:nvSpPr>
        <p:spPr>
          <a:xfrm>
            <a:off x="8316360" y="792360"/>
            <a:ext cx="36000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"/>
          <p:cNvSpPr txBox="1"/>
          <p:nvPr/>
        </p:nvSpPr>
        <p:spPr>
          <a:xfrm>
            <a:off x="6660000" y="682200"/>
            <a:ext cx="1440000" cy="77004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400" spc="-1" strike="noStrike">
                <a:latin typeface="Arial"/>
              </a:rPr>
              <a:t>begin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80" name=""/>
          <p:cNvSpPr txBox="1"/>
          <p:nvPr/>
        </p:nvSpPr>
        <p:spPr>
          <a:xfrm>
            <a:off x="8604000" y="685800"/>
            <a:ext cx="756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400" spc="-1" strike="noStrike">
                <a:latin typeface="Arial"/>
              </a:rPr>
              <a:t>end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6120000" y="260604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"/>
          <p:cNvSpPr/>
          <p:nvPr/>
        </p:nvSpPr>
        <p:spPr>
          <a:xfrm>
            <a:off x="6491880" y="2606040"/>
            <a:ext cx="265680" cy="239760"/>
          </a:xfrm>
          <a:prstGeom prst="rect">
            <a:avLst/>
          </a:prstGeom>
          <a:solidFill>
            <a:srgbClr val="ff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"/>
          <p:cNvSpPr/>
          <p:nvPr/>
        </p:nvSpPr>
        <p:spPr>
          <a:xfrm>
            <a:off x="6864120" y="260604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"/>
          <p:cNvSpPr/>
          <p:nvPr/>
        </p:nvSpPr>
        <p:spPr>
          <a:xfrm>
            <a:off x="7236360" y="260604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>
            <a:off x="7608240" y="260604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"/>
          <p:cNvSpPr/>
          <p:nvPr/>
        </p:nvSpPr>
        <p:spPr>
          <a:xfrm>
            <a:off x="7980480" y="260604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"/>
          <p:cNvSpPr/>
          <p:nvPr/>
        </p:nvSpPr>
        <p:spPr>
          <a:xfrm>
            <a:off x="8352720" y="260604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"/>
          <p:cNvSpPr/>
          <p:nvPr/>
        </p:nvSpPr>
        <p:spPr>
          <a:xfrm>
            <a:off x="8724600" y="260604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"/>
          <p:cNvSpPr/>
          <p:nvPr/>
        </p:nvSpPr>
        <p:spPr>
          <a:xfrm>
            <a:off x="9096840" y="260604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0" name=""/>
          <p:cNvGrpSpPr/>
          <p:nvPr/>
        </p:nvGrpSpPr>
        <p:grpSpPr>
          <a:xfrm>
            <a:off x="6842520" y="1764000"/>
            <a:ext cx="1296000" cy="649800"/>
            <a:chOff x="6842520" y="1764000"/>
            <a:chExt cx="1296000" cy="649800"/>
          </a:xfrm>
        </p:grpSpPr>
        <p:sp>
          <p:nvSpPr>
            <p:cNvPr id="291" name=""/>
            <p:cNvSpPr/>
            <p:nvPr/>
          </p:nvSpPr>
          <p:spPr>
            <a:xfrm>
              <a:off x="6842520" y="1873800"/>
              <a:ext cx="360000" cy="54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400" y="0"/>
                  </a:moveTo>
                  <a:lnTo>
                    <a:pt x="5400" y="16200"/>
                  </a:lnTo>
                  <a:lnTo>
                    <a:pt x="0" y="16200"/>
                  </a:lnTo>
                  <a:lnTo>
                    <a:pt x="10800" y="21600"/>
                  </a:lnTo>
                  <a:lnTo>
                    <a:pt x="21600" y="16200"/>
                  </a:lnTo>
                  <a:lnTo>
                    <a:pt x="16200" y="162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"/>
            <p:cNvSpPr txBox="1"/>
            <p:nvPr/>
          </p:nvSpPr>
          <p:spPr>
            <a:xfrm>
              <a:off x="7058520" y="1764000"/>
              <a:ext cx="1080000" cy="43020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0" lang="en-GB" sz="2400" spc="-1" strike="noStrike">
                  <a:latin typeface="Arial"/>
                </a:rPr>
                <a:t>begin</a:t>
              </a:r>
              <a:endParaRPr b="0" lang="en-GB" sz="2400" spc="-1" strike="noStrike">
                <a:latin typeface="Arial"/>
              </a:endParaRPr>
            </a:p>
          </p:txBody>
        </p:sp>
      </p:grpSp>
      <p:grpSp>
        <p:nvGrpSpPr>
          <p:cNvPr id="293" name=""/>
          <p:cNvGrpSpPr/>
          <p:nvPr/>
        </p:nvGrpSpPr>
        <p:grpSpPr>
          <a:xfrm>
            <a:off x="8318880" y="1767600"/>
            <a:ext cx="1043640" cy="646560"/>
            <a:chOff x="8318880" y="1767600"/>
            <a:chExt cx="1043640" cy="646560"/>
          </a:xfrm>
        </p:grpSpPr>
        <p:sp>
          <p:nvSpPr>
            <p:cNvPr id="294" name=""/>
            <p:cNvSpPr/>
            <p:nvPr/>
          </p:nvSpPr>
          <p:spPr>
            <a:xfrm>
              <a:off x="8318880" y="1874160"/>
              <a:ext cx="360000" cy="54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400" y="0"/>
                  </a:moveTo>
                  <a:lnTo>
                    <a:pt x="5400" y="16200"/>
                  </a:lnTo>
                  <a:lnTo>
                    <a:pt x="0" y="16200"/>
                  </a:lnTo>
                  <a:lnTo>
                    <a:pt x="10800" y="21600"/>
                  </a:lnTo>
                  <a:lnTo>
                    <a:pt x="21600" y="16200"/>
                  </a:lnTo>
                  <a:lnTo>
                    <a:pt x="16200" y="162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"/>
            <p:cNvSpPr txBox="1"/>
            <p:nvPr/>
          </p:nvSpPr>
          <p:spPr>
            <a:xfrm>
              <a:off x="8606520" y="1767600"/>
              <a:ext cx="756000" cy="43020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0" lang="en-GB" sz="2400" spc="-1" strike="noStrike">
                  <a:latin typeface="Arial"/>
                </a:rPr>
                <a:t>end</a:t>
              </a:r>
              <a:endParaRPr b="0" lang="en-GB" sz="2400" spc="-1" strike="noStrike">
                <a:latin typeface="Arial"/>
              </a:endParaRPr>
            </a:p>
          </p:txBody>
        </p:sp>
      </p:grpSp>
      <p:sp>
        <p:nvSpPr>
          <p:cNvPr id="296" name=""/>
          <p:cNvSpPr txBox="1"/>
          <p:nvPr/>
        </p:nvSpPr>
        <p:spPr>
          <a:xfrm>
            <a:off x="9037080" y="516780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C28FCF66-098D-4040-8B0A-A7674AAEEB2F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6" dur="indefinite" restart="never" nodeType="tmRoot">
          <p:childTnLst>
            <p:seq>
              <p:cTn id="147" dur="indefinite" nodeType="mainSeq">
                <p:childTnLst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"/>
          <p:cNvSpPr txBox="1"/>
          <p:nvPr/>
        </p:nvSpPr>
        <p:spPr>
          <a:xfrm>
            <a:off x="8998560" y="515340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488D68E9-6429-4E40-AD61-07F710E7316D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sp>
        <p:nvSpPr>
          <p:cNvPr id="298" name=""/>
          <p:cNvSpPr txBox="1"/>
          <p:nvPr/>
        </p:nvSpPr>
        <p:spPr>
          <a:xfrm>
            <a:off x="360000" y="2799000"/>
            <a:ext cx="6660000" cy="280908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ModifyTree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Интервал    O(t + log(n / t))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Работа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 O(t + t * log(n / t))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GetTreeState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Noto Sans CJK SC"/>
              </a:rPr>
              <a:t>Интервал    O(t + log(n / t))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Noto Sans CJK SC"/>
              </a:rPr>
              <a:t>Работа</a:t>
            </a:r>
            <a:r>
              <a:rPr b="0" lang="en-GB" sz="2000" spc="-1" strike="noStrike">
                <a:latin typeface="Arial"/>
                <a:ea typeface="Noto Sans CJK SC"/>
              </a:rPr>
              <a:t>	</a:t>
            </a:r>
            <a:r>
              <a:rPr b="0" lang="en-GB" sz="2000" spc="-1" strike="noStrike">
                <a:latin typeface="Arial"/>
                <a:ea typeface="Noto Sans CJK SC"/>
              </a:rPr>
              <a:t>    </a:t>
            </a:r>
            <a:r>
              <a:rPr b="0" lang="en-GB" sz="2000" spc="-1" strike="noStrike">
                <a:latin typeface="Arial"/>
              </a:rPr>
              <a:t>O(t + t * log(n / t))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Память: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O(n + t * buff_size)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99" name=""/>
          <p:cNvSpPr txBox="1"/>
          <p:nvPr/>
        </p:nvSpPr>
        <p:spPr>
          <a:xfrm>
            <a:off x="360000" y="900000"/>
            <a:ext cx="3240000" cy="144972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Введем обозначения: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buff_size</a:t>
            </a:r>
            <a:r>
              <a:rPr b="0" lang="en-GB" sz="2000" spc="-1" strike="noStrike">
                <a:latin typeface="Arial"/>
              </a:rPr>
              <a:t> – размер буфера быстрой очереди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300" name=""/>
          <p:cNvGrpSpPr/>
          <p:nvPr/>
        </p:nvGrpSpPr>
        <p:grpSpPr>
          <a:xfrm>
            <a:off x="5265720" y="961920"/>
            <a:ext cx="1084680" cy="670680"/>
            <a:chOff x="5265720" y="961920"/>
            <a:chExt cx="1084680" cy="670680"/>
          </a:xfrm>
        </p:grpSpPr>
        <p:sp>
          <p:nvSpPr>
            <p:cNvPr id="301" name=""/>
            <p:cNvSpPr/>
            <p:nvPr/>
          </p:nvSpPr>
          <p:spPr>
            <a:xfrm>
              <a:off x="5371920" y="96192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2" name="" descr=""/>
            <p:cNvPicPr/>
            <p:nvPr/>
          </p:nvPicPr>
          <p:blipFill>
            <a:blip r:embed="rId1"/>
            <a:stretch/>
          </p:blipFill>
          <p:spPr>
            <a:xfrm>
              <a:off x="5265720" y="103392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303" name=""/>
          <p:cNvSpPr/>
          <p:nvPr/>
        </p:nvSpPr>
        <p:spPr>
          <a:xfrm>
            <a:off x="3630240" y="172800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>
            <a:off x="4002120" y="172800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>
            <a:off x="4374360" y="172800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"/>
          <p:cNvSpPr/>
          <p:nvPr/>
        </p:nvSpPr>
        <p:spPr>
          <a:xfrm>
            <a:off x="4746600" y="172800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>
            <a:off x="5118480" y="172800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"/>
          <p:cNvSpPr/>
          <p:nvPr/>
        </p:nvSpPr>
        <p:spPr>
          <a:xfrm>
            <a:off x="5490720" y="172800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>
            <a:off x="5862960" y="1728000"/>
            <a:ext cx="26532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>
            <a:off x="6234840" y="172800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"/>
          <p:cNvSpPr/>
          <p:nvPr/>
        </p:nvSpPr>
        <p:spPr>
          <a:xfrm>
            <a:off x="6607080" y="172800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"/>
          <p:cNvSpPr/>
          <p:nvPr/>
        </p:nvSpPr>
        <p:spPr>
          <a:xfrm>
            <a:off x="6979320" y="1728000"/>
            <a:ext cx="26532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>
            <a:off x="7351200" y="172800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"/>
          <p:cNvSpPr/>
          <p:nvPr/>
        </p:nvSpPr>
        <p:spPr>
          <a:xfrm>
            <a:off x="7723440" y="172800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"/>
          <p:cNvSpPr/>
          <p:nvPr/>
        </p:nvSpPr>
        <p:spPr>
          <a:xfrm>
            <a:off x="8095680" y="172800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>
            <a:off x="8467560" y="172800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>
            <a:off x="8839800" y="172800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9212040" y="172800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3603600" y="827280"/>
            <a:ext cx="1435320" cy="126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>
            <a:off x="5091840" y="817920"/>
            <a:ext cx="1435320" cy="126936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/>
          <p:nvPr/>
        </p:nvSpPr>
        <p:spPr>
          <a:xfrm>
            <a:off x="6580440" y="827280"/>
            <a:ext cx="1435320" cy="126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"/>
          <p:cNvSpPr/>
          <p:nvPr/>
        </p:nvSpPr>
        <p:spPr>
          <a:xfrm>
            <a:off x="8068680" y="841680"/>
            <a:ext cx="1435320" cy="12456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3" name=""/>
          <p:cNvGrpSpPr/>
          <p:nvPr/>
        </p:nvGrpSpPr>
        <p:grpSpPr>
          <a:xfrm>
            <a:off x="6779160" y="949680"/>
            <a:ext cx="1084680" cy="671040"/>
            <a:chOff x="6779160" y="949680"/>
            <a:chExt cx="1084680" cy="671040"/>
          </a:xfrm>
        </p:grpSpPr>
        <p:sp>
          <p:nvSpPr>
            <p:cNvPr id="324" name=""/>
            <p:cNvSpPr/>
            <p:nvPr/>
          </p:nvSpPr>
          <p:spPr>
            <a:xfrm>
              <a:off x="6885360" y="949680"/>
              <a:ext cx="80892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25" name="" descr=""/>
            <p:cNvPicPr/>
            <p:nvPr/>
          </p:nvPicPr>
          <p:blipFill>
            <a:blip r:embed="rId2"/>
            <a:stretch/>
          </p:blipFill>
          <p:spPr>
            <a:xfrm>
              <a:off x="6779160" y="102168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326" name=""/>
          <p:cNvGrpSpPr/>
          <p:nvPr/>
        </p:nvGrpSpPr>
        <p:grpSpPr>
          <a:xfrm>
            <a:off x="8241120" y="949680"/>
            <a:ext cx="1084680" cy="671040"/>
            <a:chOff x="8241120" y="949680"/>
            <a:chExt cx="1084680" cy="671040"/>
          </a:xfrm>
        </p:grpSpPr>
        <p:sp>
          <p:nvSpPr>
            <p:cNvPr id="327" name=""/>
            <p:cNvSpPr/>
            <p:nvPr/>
          </p:nvSpPr>
          <p:spPr>
            <a:xfrm>
              <a:off x="8347680" y="949680"/>
              <a:ext cx="80856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28" name="" descr=""/>
            <p:cNvPicPr/>
            <p:nvPr/>
          </p:nvPicPr>
          <p:blipFill>
            <a:blip r:embed="rId3"/>
            <a:stretch/>
          </p:blipFill>
          <p:spPr>
            <a:xfrm>
              <a:off x="8241120" y="102168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329" name=""/>
          <p:cNvGrpSpPr/>
          <p:nvPr/>
        </p:nvGrpSpPr>
        <p:grpSpPr>
          <a:xfrm>
            <a:off x="3775320" y="949320"/>
            <a:ext cx="1084680" cy="670680"/>
            <a:chOff x="3775320" y="949320"/>
            <a:chExt cx="1084680" cy="670680"/>
          </a:xfrm>
        </p:grpSpPr>
        <p:sp>
          <p:nvSpPr>
            <p:cNvPr id="330" name=""/>
            <p:cNvSpPr/>
            <p:nvPr/>
          </p:nvSpPr>
          <p:spPr>
            <a:xfrm>
              <a:off x="3881520" y="94932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31" name="" descr=""/>
            <p:cNvPicPr/>
            <p:nvPr/>
          </p:nvPicPr>
          <p:blipFill>
            <a:blip r:embed="rId4"/>
            <a:stretch/>
          </p:blipFill>
          <p:spPr>
            <a:xfrm>
              <a:off x="3775320" y="102132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332" name=""/>
          <p:cNvSpPr/>
          <p:nvPr/>
        </p:nvSpPr>
        <p:spPr>
          <a:xfrm>
            <a:off x="3600000" y="2160000"/>
            <a:ext cx="1440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 txBox="1"/>
          <p:nvPr/>
        </p:nvSpPr>
        <p:spPr>
          <a:xfrm>
            <a:off x="3816000" y="2485800"/>
            <a:ext cx="1404000" cy="77004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O(n / t)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34" name=""/>
          <p:cNvSpPr txBox="1"/>
          <p:nvPr/>
        </p:nvSpPr>
        <p:spPr>
          <a:xfrm>
            <a:off x="0" y="360"/>
            <a:ext cx="1008000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Оценки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0" y="27720"/>
            <a:ext cx="1008000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Тестирование (вторая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версия)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6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9F451915-C2FF-4898-984D-4B2D20F3735A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540000" y="716760"/>
            <a:ext cx="3420000" cy="2377080"/>
          </a:xfrm>
          <a:prstGeom prst="rect">
            <a:avLst/>
          </a:prstGeom>
          <a:ln w="36000"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4959360" y="648000"/>
            <a:ext cx="3680640" cy="2520000"/>
          </a:xfrm>
          <a:prstGeom prst="rect">
            <a:avLst/>
          </a:prstGeom>
          <a:ln w="36000">
            <a:noFill/>
          </a:ln>
        </p:spPr>
      </p:pic>
      <p:pic>
        <p:nvPicPr>
          <p:cNvPr id="339" name="" descr=""/>
          <p:cNvPicPr/>
          <p:nvPr/>
        </p:nvPicPr>
        <p:blipFill>
          <a:blip r:embed="rId3"/>
          <a:stretch/>
        </p:blipFill>
        <p:spPr>
          <a:xfrm>
            <a:off x="360000" y="3093840"/>
            <a:ext cx="3600000" cy="2450160"/>
          </a:xfrm>
          <a:prstGeom prst="rect">
            <a:avLst/>
          </a:prstGeom>
          <a:ln w="36000">
            <a:noFill/>
          </a:ln>
        </p:spPr>
      </p:pic>
      <p:pic>
        <p:nvPicPr>
          <p:cNvPr id="340" name="" descr=""/>
          <p:cNvPicPr/>
          <p:nvPr/>
        </p:nvPicPr>
        <p:blipFill>
          <a:blip r:embed="rId4"/>
          <a:stretch/>
        </p:blipFill>
        <p:spPr>
          <a:xfrm>
            <a:off x="5040000" y="3185280"/>
            <a:ext cx="3492000" cy="237672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Третий вариант реализации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42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C7CFE230-4655-4BD4-B73F-296876881AD0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grpSp>
        <p:nvGrpSpPr>
          <p:cNvPr id="343" name=""/>
          <p:cNvGrpSpPr/>
          <p:nvPr/>
        </p:nvGrpSpPr>
        <p:grpSpPr>
          <a:xfrm>
            <a:off x="3963960" y="3780000"/>
            <a:ext cx="1084680" cy="670680"/>
            <a:chOff x="3963960" y="3780000"/>
            <a:chExt cx="1084680" cy="670680"/>
          </a:xfrm>
        </p:grpSpPr>
        <p:sp>
          <p:nvSpPr>
            <p:cNvPr id="344" name=""/>
            <p:cNvSpPr/>
            <p:nvPr/>
          </p:nvSpPr>
          <p:spPr>
            <a:xfrm>
              <a:off x="4070160" y="378000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5" name="" descr=""/>
            <p:cNvPicPr/>
            <p:nvPr/>
          </p:nvPicPr>
          <p:blipFill>
            <a:blip r:embed="rId1"/>
            <a:stretch/>
          </p:blipFill>
          <p:spPr>
            <a:xfrm>
              <a:off x="3963960" y="385200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346" name=""/>
          <p:cNvSpPr/>
          <p:nvPr/>
        </p:nvSpPr>
        <p:spPr>
          <a:xfrm>
            <a:off x="3806640" y="468072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"/>
          <p:cNvSpPr/>
          <p:nvPr/>
        </p:nvSpPr>
        <p:spPr>
          <a:xfrm>
            <a:off x="4178520" y="468072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"/>
          <p:cNvSpPr/>
          <p:nvPr/>
        </p:nvSpPr>
        <p:spPr>
          <a:xfrm>
            <a:off x="4550760" y="468072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"/>
          <p:cNvSpPr/>
          <p:nvPr/>
        </p:nvSpPr>
        <p:spPr>
          <a:xfrm>
            <a:off x="4923000" y="468072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"/>
          <p:cNvSpPr/>
          <p:nvPr/>
        </p:nvSpPr>
        <p:spPr>
          <a:xfrm>
            <a:off x="5294880" y="4680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>
            <a:off x="5667120" y="4680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>
            <a:off x="6039360" y="4680720"/>
            <a:ext cx="26532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>
            <a:off x="6411240" y="4680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6783480" y="4680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>
            <a:off x="7155720" y="4680720"/>
            <a:ext cx="26532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>
            <a:off x="7527600" y="4680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"/>
          <p:cNvSpPr/>
          <p:nvPr/>
        </p:nvSpPr>
        <p:spPr>
          <a:xfrm>
            <a:off x="7899840" y="4680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>
            <a:off x="8272080" y="468072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8643960" y="468072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>
            <a:off x="9016200" y="468072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"/>
          <p:cNvSpPr/>
          <p:nvPr/>
        </p:nvSpPr>
        <p:spPr>
          <a:xfrm>
            <a:off x="9388440" y="468072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3780000" y="3600000"/>
            <a:ext cx="1435320" cy="144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"/>
          <p:cNvSpPr/>
          <p:nvPr/>
        </p:nvSpPr>
        <p:spPr>
          <a:xfrm>
            <a:off x="5268240" y="3600000"/>
            <a:ext cx="1435320" cy="144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"/>
          <p:cNvSpPr/>
          <p:nvPr/>
        </p:nvSpPr>
        <p:spPr>
          <a:xfrm>
            <a:off x="6756840" y="3600000"/>
            <a:ext cx="1435320" cy="144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"/>
          <p:cNvSpPr/>
          <p:nvPr/>
        </p:nvSpPr>
        <p:spPr>
          <a:xfrm>
            <a:off x="8245080" y="3600000"/>
            <a:ext cx="1435320" cy="144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6" name=""/>
          <p:cNvGrpSpPr/>
          <p:nvPr/>
        </p:nvGrpSpPr>
        <p:grpSpPr>
          <a:xfrm>
            <a:off x="6964200" y="3780000"/>
            <a:ext cx="1084680" cy="671040"/>
            <a:chOff x="6964200" y="3780000"/>
            <a:chExt cx="1084680" cy="671040"/>
          </a:xfrm>
        </p:grpSpPr>
        <p:sp>
          <p:nvSpPr>
            <p:cNvPr id="367" name=""/>
            <p:cNvSpPr/>
            <p:nvPr/>
          </p:nvSpPr>
          <p:spPr>
            <a:xfrm>
              <a:off x="7070400" y="3780000"/>
              <a:ext cx="80892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68" name="" descr=""/>
            <p:cNvPicPr/>
            <p:nvPr/>
          </p:nvPicPr>
          <p:blipFill>
            <a:blip r:embed="rId2"/>
            <a:stretch/>
          </p:blipFill>
          <p:spPr>
            <a:xfrm>
              <a:off x="6964200" y="385200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369" name=""/>
          <p:cNvGrpSpPr/>
          <p:nvPr/>
        </p:nvGrpSpPr>
        <p:grpSpPr>
          <a:xfrm>
            <a:off x="8417520" y="3780000"/>
            <a:ext cx="1084680" cy="671040"/>
            <a:chOff x="8417520" y="3780000"/>
            <a:chExt cx="1084680" cy="671040"/>
          </a:xfrm>
        </p:grpSpPr>
        <p:sp>
          <p:nvSpPr>
            <p:cNvPr id="370" name=""/>
            <p:cNvSpPr/>
            <p:nvPr/>
          </p:nvSpPr>
          <p:spPr>
            <a:xfrm>
              <a:off x="8524080" y="3780000"/>
              <a:ext cx="80856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71" name="" descr=""/>
            <p:cNvPicPr/>
            <p:nvPr/>
          </p:nvPicPr>
          <p:blipFill>
            <a:blip r:embed="rId3"/>
            <a:stretch/>
          </p:blipFill>
          <p:spPr>
            <a:xfrm>
              <a:off x="8417520" y="385200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372" name=""/>
          <p:cNvGrpSpPr/>
          <p:nvPr/>
        </p:nvGrpSpPr>
        <p:grpSpPr>
          <a:xfrm>
            <a:off x="5478480" y="3770640"/>
            <a:ext cx="1084680" cy="670680"/>
            <a:chOff x="5478480" y="3770640"/>
            <a:chExt cx="1084680" cy="670680"/>
          </a:xfrm>
        </p:grpSpPr>
        <p:sp>
          <p:nvSpPr>
            <p:cNvPr id="373" name=""/>
            <p:cNvSpPr/>
            <p:nvPr/>
          </p:nvSpPr>
          <p:spPr>
            <a:xfrm>
              <a:off x="5584680" y="377064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74" name="" descr=""/>
            <p:cNvPicPr/>
            <p:nvPr/>
          </p:nvPicPr>
          <p:blipFill>
            <a:blip r:embed="rId4"/>
            <a:stretch/>
          </p:blipFill>
          <p:spPr>
            <a:xfrm>
              <a:off x="5478480" y="384264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375" name=""/>
          <p:cNvSpPr txBox="1"/>
          <p:nvPr/>
        </p:nvSpPr>
        <p:spPr>
          <a:xfrm>
            <a:off x="3384000" y="1381320"/>
            <a:ext cx="1980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Запрос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5585760" y="1080000"/>
            <a:ext cx="2160000" cy="1080000"/>
          </a:xfrm>
          <a:prstGeom prst="ellipse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000" spc="-1" strike="noStrike">
                <a:latin typeface="Arial"/>
              </a:rPr>
              <a:t>Текущая задача</a:t>
            </a:r>
            <a:endParaRPr b="0" lang="en-GB" sz="2000" spc="-1" strike="noStrike">
              <a:latin typeface="Arial"/>
            </a:endParaRPr>
          </a:p>
        </p:txBody>
      </p:sp>
      <p:cxnSp>
        <p:nvCxnSpPr>
          <p:cNvPr id="377" name=""/>
          <p:cNvCxnSpPr>
            <a:stCxn id="362" idx="0"/>
            <a:endCxn id="376" idx="4"/>
          </p:cNvCxnSpPr>
          <p:nvPr/>
        </p:nvCxnSpPr>
        <p:spPr>
          <a:xfrm flipV="1">
            <a:off x="4497480" y="2160000"/>
            <a:ext cx="2168640" cy="144036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78" name=""/>
          <p:cNvCxnSpPr>
            <a:stCxn id="363" idx="0"/>
            <a:endCxn id="376" idx="4"/>
          </p:cNvCxnSpPr>
          <p:nvPr/>
        </p:nvCxnSpPr>
        <p:spPr>
          <a:xfrm flipV="1">
            <a:off x="5985720" y="2160000"/>
            <a:ext cx="680400" cy="144036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79" name=""/>
          <p:cNvCxnSpPr>
            <a:stCxn id="364" idx="0"/>
            <a:endCxn id="376" idx="4"/>
          </p:cNvCxnSpPr>
          <p:nvPr/>
        </p:nvCxnSpPr>
        <p:spPr>
          <a:xfrm flipH="1" flipV="1">
            <a:off x="6665760" y="2160000"/>
            <a:ext cx="808920" cy="144036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80" name=""/>
          <p:cNvCxnSpPr>
            <a:stCxn id="365" idx="0"/>
            <a:endCxn id="376" idx="4"/>
          </p:cNvCxnSpPr>
          <p:nvPr/>
        </p:nvCxnSpPr>
        <p:spPr>
          <a:xfrm flipH="1" flipV="1">
            <a:off x="6665760" y="2160000"/>
            <a:ext cx="2297160" cy="144036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381" name=""/>
          <p:cNvSpPr txBox="1"/>
          <p:nvPr/>
        </p:nvSpPr>
        <p:spPr>
          <a:xfrm>
            <a:off x="360000" y="3240000"/>
            <a:ext cx="3240000" cy="30600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Особенностью данного подхода является необходимость дожидаться завершения предыдущей поставленной задачи.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4608000" y="1417320"/>
            <a:ext cx="900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"/>
          <p:cNvSpPr txBox="1"/>
          <p:nvPr/>
        </p:nvSpPr>
        <p:spPr>
          <a:xfrm>
            <a:off x="360000" y="1728000"/>
            <a:ext cx="3060000" cy="16200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В данной реализации потоки сами определяют появление новых задач.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"/>
          <p:cNvSpPr txBox="1"/>
          <p:nvPr/>
        </p:nvSpPr>
        <p:spPr>
          <a:xfrm>
            <a:off x="8998560" y="515340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FD3F9A13-C3CD-4FEA-A203-C9BB9579C545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sp>
        <p:nvSpPr>
          <p:cNvPr id="385" name=""/>
          <p:cNvSpPr txBox="1"/>
          <p:nvPr/>
        </p:nvSpPr>
        <p:spPr>
          <a:xfrm>
            <a:off x="360000" y="2808000"/>
            <a:ext cx="6660000" cy="280908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ModifyTree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Интервал    O(1 + log(n / t))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Работа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 O(t + t * log(n / t))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GetTreeState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Noto Sans CJK SC"/>
              </a:rPr>
              <a:t>Интервал    O(1 + log(n / t))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Noto Sans CJK SC"/>
              </a:rPr>
              <a:t>Работа</a:t>
            </a:r>
            <a:r>
              <a:rPr b="0" lang="en-GB" sz="2000" spc="-1" strike="noStrike">
                <a:latin typeface="Arial"/>
                <a:ea typeface="Noto Sans CJK SC"/>
              </a:rPr>
              <a:t>	</a:t>
            </a:r>
            <a:r>
              <a:rPr b="0" lang="en-GB" sz="2000" spc="-1" strike="noStrike">
                <a:latin typeface="Arial"/>
                <a:ea typeface="Noto Sans CJK SC"/>
              </a:rPr>
              <a:t>    </a:t>
            </a:r>
            <a:r>
              <a:rPr b="0" lang="en-GB" sz="2000" spc="-1" strike="noStrike">
                <a:latin typeface="Arial"/>
              </a:rPr>
              <a:t>O(t + t * log(n / t))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Память: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O(n + t)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386" name=""/>
          <p:cNvGrpSpPr/>
          <p:nvPr/>
        </p:nvGrpSpPr>
        <p:grpSpPr>
          <a:xfrm>
            <a:off x="5481720" y="997920"/>
            <a:ext cx="1084680" cy="670680"/>
            <a:chOff x="5481720" y="997920"/>
            <a:chExt cx="1084680" cy="670680"/>
          </a:xfrm>
        </p:grpSpPr>
        <p:sp>
          <p:nvSpPr>
            <p:cNvPr id="387" name=""/>
            <p:cNvSpPr/>
            <p:nvPr/>
          </p:nvSpPr>
          <p:spPr>
            <a:xfrm>
              <a:off x="5587920" y="99792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88" name="" descr=""/>
            <p:cNvPicPr/>
            <p:nvPr/>
          </p:nvPicPr>
          <p:blipFill>
            <a:blip r:embed="rId1"/>
            <a:stretch/>
          </p:blipFill>
          <p:spPr>
            <a:xfrm>
              <a:off x="5481720" y="106992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389" name=""/>
          <p:cNvSpPr/>
          <p:nvPr/>
        </p:nvSpPr>
        <p:spPr>
          <a:xfrm>
            <a:off x="3846240" y="176400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"/>
          <p:cNvSpPr/>
          <p:nvPr/>
        </p:nvSpPr>
        <p:spPr>
          <a:xfrm>
            <a:off x="4218120" y="176400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"/>
          <p:cNvSpPr/>
          <p:nvPr/>
        </p:nvSpPr>
        <p:spPr>
          <a:xfrm>
            <a:off x="4590360" y="176400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"/>
          <p:cNvSpPr/>
          <p:nvPr/>
        </p:nvSpPr>
        <p:spPr>
          <a:xfrm>
            <a:off x="4962600" y="176400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"/>
          <p:cNvSpPr/>
          <p:nvPr/>
        </p:nvSpPr>
        <p:spPr>
          <a:xfrm>
            <a:off x="5334480" y="176400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"/>
          <p:cNvSpPr/>
          <p:nvPr/>
        </p:nvSpPr>
        <p:spPr>
          <a:xfrm>
            <a:off x="5706720" y="176400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"/>
          <p:cNvSpPr/>
          <p:nvPr/>
        </p:nvSpPr>
        <p:spPr>
          <a:xfrm>
            <a:off x="6078960" y="1764000"/>
            <a:ext cx="26532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>
            <a:off x="6450840" y="176400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"/>
          <p:cNvSpPr/>
          <p:nvPr/>
        </p:nvSpPr>
        <p:spPr>
          <a:xfrm>
            <a:off x="6823080" y="176400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"/>
          <p:cNvSpPr/>
          <p:nvPr/>
        </p:nvSpPr>
        <p:spPr>
          <a:xfrm>
            <a:off x="7195320" y="1764000"/>
            <a:ext cx="26532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"/>
          <p:cNvSpPr/>
          <p:nvPr/>
        </p:nvSpPr>
        <p:spPr>
          <a:xfrm>
            <a:off x="7567200" y="176400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>
            <a:off x="7939440" y="176400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"/>
          <p:cNvSpPr/>
          <p:nvPr/>
        </p:nvSpPr>
        <p:spPr>
          <a:xfrm>
            <a:off x="8311680" y="176400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"/>
          <p:cNvSpPr/>
          <p:nvPr/>
        </p:nvSpPr>
        <p:spPr>
          <a:xfrm>
            <a:off x="8683560" y="176400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>
            <a:off x="9055800" y="176400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"/>
          <p:cNvSpPr/>
          <p:nvPr/>
        </p:nvSpPr>
        <p:spPr>
          <a:xfrm>
            <a:off x="9428040" y="176400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"/>
          <p:cNvSpPr/>
          <p:nvPr/>
        </p:nvSpPr>
        <p:spPr>
          <a:xfrm>
            <a:off x="3819600" y="863280"/>
            <a:ext cx="1435320" cy="126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"/>
          <p:cNvSpPr/>
          <p:nvPr/>
        </p:nvSpPr>
        <p:spPr>
          <a:xfrm>
            <a:off x="5307840" y="853920"/>
            <a:ext cx="1435320" cy="126936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"/>
          <p:cNvSpPr/>
          <p:nvPr/>
        </p:nvSpPr>
        <p:spPr>
          <a:xfrm>
            <a:off x="6796440" y="863280"/>
            <a:ext cx="1435320" cy="126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"/>
          <p:cNvSpPr/>
          <p:nvPr/>
        </p:nvSpPr>
        <p:spPr>
          <a:xfrm>
            <a:off x="8284680" y="877680"/>
            <a:ext cx="1435320" cy="12456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9" name=""/>
          <p:cNvGrpSpPr/>
          <p:nvPr/>
        </p:nvGrpSpPr>
        <p:grpSpPr>
          <a:xfrm>
            <a:off x="6995160" y="985680"/>
            <a:ext cx="1084680" cy="671040"/>
            <a:chOff x="6995160" y="985680"/>
            <a:chExt cx="1084680" cy="671040"/>
          </a:xfrm>
        </p:grpSpPr>
        <p:sp>
          <p:nvSpPr>
            <p:cNvPr id="410" name=""/>
            <p:cNvSpPr/>
            <p:nvPr/>
          </p:nvSpPr>
          <p:spPr>
            <a:xfrm>
              <a:off x="7101360" y="985680"/>
              <a:ext cx="80892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11" name="" descr=""/>
            <p:cNvPicPr/>
            <p:nvPr/>
          </p:nvPicPr>
          <p:blipFill>
            <a:blip r:embed="rId2"/>
            <a:stretch/>
          </p:blipFill>
          <p:spPr>
            <a:xfrm>
              <a:off x="6995160" y="105768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412" name=""/>
          <p:cNvGrpSpPr/>
          <p:nvPr/>
        </p:nvGrpSpPr>
        <p:grpSpPr>
          <a:xfrm>
            <a:off x="8457120" y="985680"/>
            <a:ext cx="1084680" cy="671040"/>
            <a:chOff x="8457120" y="985680"/>
            <a:chExt cx="1084680" cy="671040"/>
          </a:xfrm>
        </p:grpSpPr>
        <p:sp>
          <p:nvSpPr>
            <p:cNvPr id="413" name=""/>
            <p:cNvSpPr/>
            <p:nvPr/>
          </p:nvSpPr>
          <p:spPr>
            <a:xfrm>
              <a:off x="8563680" y="985680"/>
              <a:ext cx="80856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14" name="" descr=""/>
            <p:cNvPicPr/>
            <p:nvPr/>
          </p:nvPicPr>
          <p:blipFill>
            <a:blip r:embed="rId3"/>
            <a:stretch/>
          </p:blipFill>
          <p:spPr>
            <a:xfrm>
              <a:off x="8457120" y="105768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415" name=""/>
          <p:cNvGrpSpPr/>
          <p:nvPr/>
        </p:nvGrpSpPr>
        <p:grpSpPr>
          <a:xfrm>
            <a:off x="3991320" y="985320"/>
            <a:ext cx="1084680" cy="670680"/>
            <a:chOff x="3991320" y="985320"/>
            <a:chExt cx="1084680" cy="670680"/>
          </a:xfrm>
        </p:grpSpPr>
        <p:sp>
          <p:nvSpPr>
            <p:cNvPr id="416" name=""/>
            <p:cNvSpPr/>
            <p:nvPr/>
          </p:nvSpPr>
          <p:spPr>
            <a:xfrm>
              <a:off x="4097520" y="98532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17" name="" descr=""/>
            <p:cNvPicPr/>
            <p:nvPr/>
          </p:nvPicPr>
          <p:blipFill>
            <a:blip r:embed="rId4"/>
            <a:stretch/>
          </p:blipFill>
          <p:spPr>
            <a:xfrm>
              <a:off x="3991320" y="105732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418" name=""/>
          <p:cNvSpPr/>
          <p:nvPr/>
        </p:nvSpPr>
        <p:spPr>
          <a:xfrm>
            <a:off x="3816000" y="2196000"/>
            <a:ext cx="1440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"/>
          <p:cNvSpPr txBox="1"/>
          <p:nvPr/>
        </p:nvSpPr>
        <p:spPr>
          <a:xfrm>
            <a:off x="3924000" y="2557800"/>
            <a:ext cx="1404000" cy="77004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O(n / t)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20" name=""/>
          <p:cNvSpPr txBox="1"/>
          <p:nvPr/>
        </p:nvSpPr>
        <p:spPr>
          <a:xfrm>
            <a:off x="0" y="360"/>
            <a:ext cx="1008000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Оценки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" descr=""/>
          <p:cNvPicPr/>
          <p:nvPr/>
        </p:nvPicPr>
        <p:blipFill>
          <a:blip r:embed="rId1"/>
          <a:stretch/>
        </p:blipFill>
        <p:spPr>
          <a:xfrm>
            <a:off x="4860000" y="612000"/>
            <a:ext cx="3793320" cy="2520000"/>
          </a:xfrm>
          <a:prstGeom prst="rect">
            <a:avLst/>
          </a:prstGeom>
          <a:ln w="36000">
            <a:noFill/>
          </a:ln>
        </p:spPr>
      </p:pic>
      <p:pic>
        <p:nvPicPr>
          <p:cNvPr id="422" name="" descr=""/>
          <p:cNvPicPr/>
          <p:nvPr/>
        </p:nvPicPr>
        <p:blipFill>
          <a:blip r:embed="rId2"/>
          <a:stretch/>
        </p:blipFill>
        <p:spPr>
          <a:xfrm>
            <a:off x="360000" y="720000"/>
            <a:ext cx="3600000" cy="2391480"/>
          </a:xfrm>
          <a:prstGeom prst="rect">
            <a:avLst/>
          </a:prstGeom>
          <a:ln w="36000">
            <a:noFill/>
          </a:ln>
        </p:spPr>
      </p:pic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Тестирование (третья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версия)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24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C99432E0-01DD-4525-8037-3E31A8B291D2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3"/>
          <a:stretch/>
        </p:blipFill>
        <p:spPr>
          <a:xfrm>
            <a:off x="540000" y="3225960"/>
            <a:ext cx="3420000" cy="2282040"/>
          </a:xfrm>
          <a:prstGeom prst="rect">
            <a:avLst/>
          </a:prstGeom>
          <a:ln w="36000">
            <a:noFill/>
          </a:ln>
        </p:spPr>
      </p:pic>
      <p:pic>
        <p:nvPicPr>
          <p:cNvPr id="426" name="" descr=""/>
          <p:cNvPicPr/>
          <p:nvPr/>
        </p:nvPicPr>
        <p:blipFill>
          <a:blip r:embed="rId4"/>
          <a:stretch/>
        </p:blipFill>
        <p:spPr>
          <a:xfrm>
            <a:off x="5040000" y="3204000"/>
            <a:ext cx="3596760" cy="240012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 rot="20220600">
            <a:off x="3213360" y="3063240"/>
            <a:ext cx="3339000" cy="2520000"/>
          </a:xfrm>
          <a:prstGeom prst="rect">
            <a:avLst/>
          </a:prstGeom>
          <a:ln w="36000">
            <a:noFill/>
          </a:ln>
        </p:spPr>
      </p:pic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0" y="-19440"/>
            <a:ext cx="10080000" cy="151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Модифицированный третий вариант реализации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29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CA956519-CBF2-4B68-9B29-AB6283BB5E65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sp>
        <p:nvSpPr>
          <p:cNvPr id="430" name=""/>
          <p:cNvSpPr/>
          <p:nvPr/>
        </p:nvSpPr>
        <p:spPr>
          <a:xfrm>
            <a:off x="180000" y="4061160"/>
            <a:ext cx="1084680" cy="119772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>
            <a:off x="1304640" y="4061160"/>
            <a:ext cx="1085040" cy="119772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>
            <a:off x="2430000" y="4061160"/>
            <a:ext cx="1085040" cy="119772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"/>
          <p:cNvSpPr/>
          <p:nvPr/>
        </p:nvSpPr>
        <p:spPr>
          <a:xfrm>
            <a:off x="3555000" y="4061160"/>
            <a:ext cx="1085040" cy="119772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 txBox="1"/>
          <p:nvPr/>
        </p:nvSpPr>
        <p:spPr>
          <a:xfrm>
            <a:off x="360360" y="2340000"/>
            <a:ext cx="14968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Запрос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350360" y="2403360"/>
            <a:ext cx="2049840" cy="898560"/>
          </a:xfrm>
          <a:prstGeom prst="ellipse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000" spc="-1" strike="noStrike">
                <a:latin typeface="Arial"/>
              </a:rPr>
              <a:t>Текущая задача</a:t>
            </a:r>
            <a:endParaRPr b="0" lang="en-GB" sz="2000" spc="-1" strike="noStrike">
              <a:latin typeface="Arial"/>
            </a:endParaRPr>
          </a:p>
        </p:txBody>
      </p:sp>
      <p:cxnSp>
        <p:nvCxnSpPr>
          <p:cNvPr id="436" name=""/>
          <p:cNvCxnSpPr>
            <a:stCxn id="430" idx="0"/>
            <a:endCxn id="435" idx="4"/>
          </p:cNvCxnSpPr>
          <p:nvPr/>
        </p:nvCxnSpPr>
        <p:spPr>
          <a:xfrm flipV="1">
            <a:off x="722160" y="3301920"/>
            <a:ext cx="1653480" cy="75960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437" name=""/>
          <p:cNvCxnSpPr>
            <a:stCxn id="431" idx="0"/>
            <a:endCxn id="435" idx="4"/>
          </p:cNvCxnSpPr>
          <p:nvPr/>
        </p:nvCxnSpPr>
        <p:spPr>
          <a:xfrm flipV="1">
            <a:off x="1847160" y="3301920"/>
            <a:ext cx="528480" cy="75960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438" name=""/>
          <p:cNvCxnSpPr>
            <a:stCxn id="432" idx="0"/>
            <a:endCxn id="435" idx="4"/>
          </p:cNvCxnSpPr>
          <p:nvPr/>
        </p:nvCxnSpPr>
        <p:spPr>
          <a:xfrm flipH="1" flipV="1">
            <a:off x="2375280" y="3301920"/>
            <a:ext cx="597600" cy="75960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439" name=""/>
          <p:cNvCxnSpPr>
            <a:stCxn id="433" idx="0"/>
            <a:endCxn id="435" idx="4"/>
          </p:cNvCxnSpPr>
          <p:nvPr/>
        </p:nvCxnSpPr>
        <p:spPr>
          <a:xfrm flipH="1" flipV="1">
            <a:off x="2375280" y="3301920"/>
            <a:ext cx="1722600" cy="75960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440" name=""/>
          <p:cNvSpPr/>
          <p:nvPr/>
        </p:nvSpPr>
        <p:spPr>
          <a:xfrm>
            <a:off x="584280" y="2695680"/>
            <a:ext cx="680400" cy="29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1" name=""/>
          <p:cNvGrpSpPr/>
          <p:nvPr/>
        </p:nvGrpSpPr>
        <p:grpSpPr>
          <a:xfrm>
            <a:off x="194400" y="4274280"/>
            <a:ext cx="1110240" cy="838440"/>
            <a:chOff x="194400" y="4274280"/>
            <a:chExt cx="1110240" cy="838440"/>
          </a:xfrm>
        </p:grpSpPr>
        <p:sp>
          <p:nvSpPr>
            <p:cNvPr id="442" name=""/>
            <p:cNvSpPr/>
            <p:nvPr/>
          </p:nvSpPr>
          <p:spPr>
            <a:xfrm>
              <a:off x="303120" y="4274280"/>
              <a:ext cx="828360" cy="838440"/>
            </a:xfrm>
            <a:prstGeom prst="ellipse">
              <a:avLst/>
            </a:prstGeom>
            <a:solidFill>
              <a:srgbClr val="ff0000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3" name="" descr=""/>
            <p:cNvPicPr/>
            <p:nvPr/>
          </p:nvPicPr>
          <p:blipFill>
            <a:blip r:embed="rId2"/>
            <a:stretch/>
          </p:blipFill>
          <p:spPr>
            <a:xfrm>
              <a:off x="194400" y="4363560"/>
              <a:ext cx="1110240" cy="74880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444" name=""/>
          <p:cNvGrpSpPr/>
          <p:nvPr/>
        </p:nvGrpSpPr>
        <p:grpSpPr>
          <a:xfrm>
            <a:off x="1337400" y="4274640"/>
            <a:ext cx="1110600" cy="838440"/>
            <a:chOff x="1337400" y="4274640"/>
            <a:chExt cx="1110600" cy="838440"/>
          </a:xfrm>
        </p:grpSpPr>
        <p:sp>
          <p:nvSpPr>
            <p:cNvPr id="445" name=""/>
            <p:cNvSpPr/>
            <p:nvPr/>
          </p:nvSpPr>
          <p:spPr>
            <a:xfrm>
              <a:off x="1446480" y="4274640"/>
              <a:ext cx="828000" cy="838440"/>
            </a:xfrm>
            <a:prstGeom prst="ellipse">
              <a:avLst/>
            </a:prstGeom>
            <a:solidFill>
              <a:srgbClr val="ff0000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6" name="" descr=""/>
            <p:cNvPicPr/>
            <p:nvPr/>
          </p:nvPicPr>
          <p:blipFill>
            <a:blip r:embed="rId3"/>
            <a:stretch/>
          </p:blipFill>
          <p:spPr>
            <a:xfrm>
              <a:off x="1337400" y="4363920"/>
              <a:ext cx="1110600" cy="74880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447" name=""/>
          <p:cNvGrpSpPr/>
          <p:nvPr/>
        </p:nvGrpSpPr>
        <p:grpSpPr>
          <a:xfrm>
            <a:off x="2453400" y="4275000"/>
            <a:ext cx="1110600" cy="838440"/>
            <a:chOff x="2453400" y="4275000"/>
            <a:chExt cx="1110600" cy="838440"/>
          </a:xfrm>
        </p:grpSpPr>
        <p:sp>
          <p:nvSpPr>
            <p:cNvPr id="448" name=""/>
            <p:cNvSpPr/>
            <p:nvPr/>
          </p:nvSpPr>
          <p:spPr>
            <a:xfrm>
              <a:off x="2562480" y="4275000"/>
              <a:ext cx="828000" cy="838440"/>
            </a:xfrm>
            <a:prstGeom prst="ellipse">
              <a:avLst/>
            </a:prstGeom>
            <a:solidFill>
              <a:srgbClr val="ff0000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9" name="" descr=""/>
            <p:cNvPicPr/>
            <p:nvPr/>
          </p:nvPicPr>
          <p:blipFill>
            <a:blip r:embed="rId4"/>
            <a:stretch/>
          </p:blipFill>
          <p:spPr>
            <a:xfrm>
              <a:off x="2453400" y="4364280"/>
              <a:ext cx="1110600" cy="74880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450" name=""/>
          <p:cNvGrpSpPr/>
          <p:nvPr/>
        </p:nvGrpSpPr>
        <p:grpSpPr>
          <a:xfrm>
            <a:off x="3569400" y="4275000"/>
            <a:ext cx="1110600" cy="838800"/>
            <a:chOff x="3569400" y="4275000"/>
            <a:chExt cx="1110600" cy="838800"/>
          </a:xfrm>
        </p:grpSpPr>
        <p:sp>
          <p:nvSpPr>
            <p:cNvPr id="451" name=""/>
            <p:cNvSpPr/>
            <p:nvPr/>
          </p:nvSpPr>
          <p:spPr>
            <a:xfrm>
              <a:off x="3678120" y="4275000"/>
              <a:ext cx="828360" cy="838800"/>
            </a:xfrm>
            <a:prstGeom prst="ellipse">
              <a:avLst/>
            </a:prstGeom>
            <a:solidFill>
              <a:srgbClr val="ff0000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2" name="" descr=""/>
            <p:cNvPicPr/>
            <p:nvPr/>
          </p:nvPicPr>
          <p:blipFill>
            <a:blip r:embed="rId5"/>
            <a:stretch/>
          </p:blipFill>
          <p:spPr>
            <a:xfrm>
              <a:off x="3569400" y="4364640"/>
              <a:ext cx="1110600" cy="74880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453" name=""/>
          <p:cNvGrpSpPr/>
          <p:nvPr/>
        </p:nvGrpSpPr>
        <p:grpSpPr>
          <a:xfrm>
            <a:off x="5812560" y="3499560"/>
            <a:ext cx="735480" cy="437040"/>
            <a:chOff x="5812560" y="3499560"/>
            <a:chExt cx="735480" cy="437040"/>
          </a:xfrm>
        </p:grpSpPr>
        <p:sp>
          <p:nvSpPr>
            <p:cNvPr id="454" name=""/>
            <p:cNvSpPr/>
            <p:nvPr/>
          </p:nvSpPr>
          <p:spPr>
            <a:xfrm>
              <a:off x="5884560" y="3499560"/>
              <a:ext cx="548640" cy="437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5" name="" descr=""/>
            <p:cNvPicPr/>
            <p:nvPr/>
          </p:nvPicPr>
          <p:blipFill>
            <a:blip r:embed="rId6"/>
            <a:stretch/>
          </p:blipFill>
          <p:spPr>
            <a:xfrm>
              <a:off x="5812560" y="3546720"/>
              <a:ext cx="735480" cy="3898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456" name=""/>
          <p:cNvSpPr/>
          <p:nvPr/>
        </p:nvSpPr>
        <p:spPr>
          <a:xfrm>
            <a:off x="5706000" y="4086360"/>
            <a:ext cx="180000" cy="15588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"/>
          <p:cNvSpPr/>
          <p:nvPr/>
        </p:nvSpPr>
        <p:spPr>
          <a:xfrm>
            <a:off x="5958360" y="4086360"/>
            <a:ext cx="180000" cy="15588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"/>
          <p:cNvSpPr/>
          <p:nvPr/>
        </p:nvSpPr>
        <p:spPr>
          <a:xfrm>
            <a:off x="6210720" y="4086360"/>
            <a:ext cx="180000" cy="15588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"/>
          <p:cNvSpPr/>
          <p:nvPr/>
        </p:nvSpPr>
        <p:spPr>
          <a:xfrm>
            <a:off x="6463080" y="4086360"/>
            <a:ext cx="180000" cy="15588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"/>
          <p:cNvSpPr/>
          <p:nvPr/>
        </p:nvSpPr>
        <p:spPr>
          <a:xfrm>
            <a:off x="6715080" y="4086360"/>
            <a:ext cx="180360" cy="15588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"/>
          <p:cNvSpPr/>
          <p:nvPr/>
        </p:nvSpPr>
        <p:spPr>
          <a:xfrm>
            <a:off x="6967440" y="4086360"/>
            <a:ext cx="180360" cy="15588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"/>
          <p:cNvSpPr/>
          <p:nvPr/>
        </p:nvSpPr>
        <p:spPr>
          <a:xfrm>
            <a:off x="7219800" y="4086360"/>
            <a:ext cx="180000" cy="15588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"/>
          <p:cNvSpPr/>
          <p:nvPr/>
        </p:nvSpPr>
        <p:spPr>
          <a:xfrm>
            <a:off x="7472160" y="4086360"/>
            <a:ext cx="180000" cy="15588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>
            <a:off x="7724520" y="4086360"/>
            <a:ext cx="180000" cy="15588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>
            <a:off x="7976880" y="4086360"/>
            <a:ext cx="180000" cy="15588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>
            <a:off x="8228880" y="4086360"/>
            <a:ext cx="180360" cy="15588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8481240" y="4086360"/>
            <a:ext cx="180360" cy="15588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>
            <a:off x="8733600" y="4086360"/>
            <a:ext cx="180000" cy="15588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"/>
          <p:cNvSpPr/>
          <p:nvPr/>
        </p:nvSpPr>
        <p:spPr>
          <a:xfrm>
            <a:off x="8985960" y="4086360"/>
            <a:ext cx="180000" cy="15588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"/>
          <p:cNvSpPr/>
          <p:nvPr/>
        </p:nvSpPr>
        <p:spPr>
          <a:xfrm>
            <a:off x="9238320" y="4086360"/>
            <a:ext cx="180360" cy="15588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/>
          <p:nvPr/>
        </p:nvSpPr>
        <p:spPr>
          <a:xfrm>
            <a:off x="9490680" y="4086360"/>
            <a:ext cx="180000" cy="15588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>
            <a:off x="5688000" y="3382560"/>
            <a:ext cx="973440" cy="93744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/>
          <p:nvPr/>
        </p:nvSpPr>
        <p:spPr>
          <a:xfrm>
            <a:off x="6697080" y="3382560"/>
            <a:ext cx="973080" cy="93744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"/>
          <p:cNvSpPr/>
          <p:nvPr/>
        </p:nvSpPr>
        <p:spPr>
          <a:xfrm>
            <a:off x="7706520" y="3382560"/>
            <a:ext cx="973080" cy="93744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"/>
          <p:cNvSpPr/>
          <p:nvPr/>
        </p:nvSpPr>
        <p:spPr>
          <a:xfrm>
            <a:off x="8715600" y="3382560"/>
            <a:ext cx="973080" cy="93744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6" name=""/>
          <p:cNvGrpSpPr/>
          <p:nvPr/>
        </p:nvGrpSpPr>
        <p:grpSpPr>
          <a:xfrm>
            <a:off x="7846920" y="3499560"/>
            <a:ext cx="735480" cy="437040"/>
            <a:chOff x="7846920" y="3499560"/>
            <a:chExt cx="735480" cy="437040"/>
          </a:xfrm>
        </p:grpSpPr>
        <p:sp>
          <p:nvSpPr>
            <p:cNvPr id="477" name=""/>
            <p:cNvSpPr/>
            <p:nvPr/>
          </p:nvSpPr>
          <p:spPr>
            <a:xfrm>
              <a:off x="7918920" y="3499560"/>
              <a:ext cx="548640" cy="437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78" name="" descr=""/>
            <p:cNvPicPr/>
            <p:nvPr/>
          </p:nvPicPr>
          <p:blipFill>
            <a:blip r:embed="rId7"/>
            <a:stretch/>
          </p:blipFill>
          <p:spPr>
            <a:xfrm>
              <a:off x="7846920" y="3546720"/>
              <a:ext cx="735480" cy="38988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479" name=""/>
          <p:cNvGrpSpPr/>
          <p:nvPr/>
        </p:nvGrpSpPr>
        <p:grpSpPr>
          <a:xfrm>
            <a:off x="8832240" y="3499560"/>
            <a:ext cx="735480" cy="437040"/>
            <a:chOff x="8832240" y="3499560"/>
            <a:chExt cx="735480" cy="437040"/>
          </a:xfrm>
        </p:grpSpPr>
        <p:sp>
          <p:nvSpPr>
            <p:cNvPr id="480" name=""/>
            <p:cNvSpPr/>
            <p:nvPr/>
          </p:nvSpPr>
          <p:spPr>
            <a:xfrm>
              <a:off x="8904600" y="3499560"/>
              <a:ext cx="548280" cy="437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81" name="" descr=""/>
            <p:cNvPicPr/>
            <p:nvPr/>
          </p:nvPicPr>
          <p:blipFill>
            <a:blip r:embed="rId8"/>
            <a:stretch/>
          </p:blipFill>
          <p:spPr>
            <a:xfrm>
              <a:off x="8832240" y="3546720"/>
              <a:ext cx="735480" cy="38988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482" name=""/>
          <p:cNvGrpSpPr/>
          <p:nvPr/>
        </p:nvGrpSpPr>
        <p:grpSpPr>
          <a:xfrm>
            <a:off x="6839640" y="3493800"/>
            <a:ext cx="735480" cy="436320"/>
            <a:chOff x="6839640" y="3493800"/>
            <a:chExt cx="735480" cy="436320"/>
          </a:xfrm>
        </p:grpSpPr>
        <p:sp>
          <p:nvSpPr>
            <p:cNvPr id="483" name=""/>
            <p:cNvSpPr/>
            <p:nvPr/>
          </p:nvSpPr>
          <p:spPr>
            <a:xfrm>
              <a:off x="6911640" y="3493800"/>
              <a:ext cx="549000" cy="43632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84" name="" descr=""/>
            <p:cNvPicPr/>
            <p:nvPr/>
          </p:nvPicPr>
          <p:blipFill>
            <a:blip r:embed="rId9"/>
            <a:stretch/>
          </p:blipFill>
          <p:spPr>
            <a:xfrm>
              <a:off x="6839640" y="3540600"/>
              <a:ext cx="735480" cy="38952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485" name=""/>
          <p:cNvSpPr txBox="1"/>
          <p:nvPr/>
        </p:nvSpPr>
        <p:spPr>
          <a:xfrm>
            <a:off x="5735880" y="1620000"/>
            <a:ext cx="134244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Запрос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86" name=""/>
          <p:cNvSpPr/>
          <p:nvPr/>
        </p:nvSpPr>
        <p:spPr>
          <a:xfrm>
            <a:off x="6881400" y="1703880"/>
            <a:ext cx="1464840" cy="703080"/>
          </a:xfrm>
          <a:prstGeom prst="ellipse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87" name=""/>
          <p:cNvCxnSpPr>
            <a:stCxn id="472" idx="0"/>
            <a:endCxn id="486" idx="4"/>
          </p:cNvCxnSpPr>
          <p:nvPr/>
        </p:nvCxnSpPr>
        <p:spPr>
          <a:xfrm flipV="1">
            <a:off x="6174720" y="2406960"/>
            <a:ext cx="1439280" cy="97596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488" name=""/>
          <p:cNvCxnSpPr>
            <a:stCxn id="473" idx="0"/>
            <a:endCxn id="486" idx="4"/>
          </p:cNvCxnSpPr>
          <p:nvPr/>
        </p:nvCxnSpPr>
        <p:spPr>
          <a:xfrm flipV="1">
            <a:off x="7183440" y="2406960"/>
            <a:ext cx="430560" cy="97596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489" name=""/>
          <p:cNvCxnSpPr>
            <a:stCxn id="474" idx="0"/>
            <a:endCxn id="486" idx="4"/>
          </p:cNvCxnSpPr>
          <p:nvPr/>
        </p:nvCxnSpPr>
        <p:spPr>
          <a:xfrm flipH="1" flipV="1">
            <a:off x="7613640" y="2406960"/>
            <a:ext cx="579600" cy="97596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490" name=""/>
          <p:cNvCxnSpPr>
            <a:stCxn id="475" idx="0"/>
            <a:endCxn id="486" idx="4"/>
          </p:cNvCxnSpPr>
          <p:nvPr/>
        </p:nvCxnSpPr>
        <p:spPr>
          <a:xfrm flipH="1" flipV="1">
            <a:off x="7613640" y="2406960"/>
            <a:ext cx="1588680" cy="97596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491" name=""/>
          <p:cNvSpPr/>
          <p:nvPr/>
        </p:nvSpPr>
        <p:spPr>
          <a:xfrm>
            <a:off x="6249240" y="1961640"/>
            <a:ext cx="610560" cy="23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4" dur="indefinite" restart="never" nodeType="tmRoot">
          <p:childTnLst>
            <p:seq>
              <p:cTn id="155" dur="indefinite" nodeType="mainSeq">
                <p:childTnLst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"/>
          <p:cNvSpPr txBox="1"/>
          <p:nvPr/>
        </p:nvSpPr>
        <p:spPr>
          <a:xfrm>
            <a:off x="8998560" y="515340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BCEDB106-4D85-404B-9659-141ADEEF73F2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sp>
        <p:nvSpPr>
          <p:cNvPr id="493" name=""/>
          <p:cNvSpPr txBox="1"/>
          <p:nvPr/>
        </p:nvSpPr>
        <p:spPr>
          <a:xfrm>
            <a:off x="360000" y="3204000"/>
            <a:ext cx="4860000" cy="25200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ModifyTree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Интервал O(log(n / (t1*t2)))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Работа O(t1*t2*log(n/(t1 * t2)))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GetTreeState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Noto Sans CJK SC"/>
              </a:rPr>
              <a:t>Интервал  O(log(n / (t1*t2)))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Noto Sans CJK SC"/>
              </a:rPr>
              <a:t>Работа O(t1*t2*log(n/(t1 * t2)))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Память: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O(n + t1 * t2)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3888000" y="1560960"/>
            <a:ext cx="1955880" cy="176652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"/>
          <p:cNvSpPr/>
          <p:nvPr/>
        </p:nvSpPr>
        <p:spPr>
          <a:xfrm>
            <a:off x="5915880" y="1548000"/>
            <a:ext cx="1955880" cy="177948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"/>
          <p:cNvSpPr/>
          <p:nvPr/>
        </p:nvSpPr>
        <p:spPr>
          <a:xfrm>
            <a:off x="7944120" y="1560960"/>
            <a:ext cx="1955880" cy="176652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 txBox="1"/>
          <p:nvPr/>
        </p:nvSpPr>
        <p:spPr>
          <a:xfrm>
            <a:off x="320400" y="730440"/>
            <a:ext cx="3639600" cy="178956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Введем обозначения: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t1 </a:t>
            </a:r>
            <a:r>
              <a:rPr b="0" lang="en-GB" sz="2000" spc="-1" strike="noStrike">
                <a:latin typeface="Arial"/>
              </a:rPr>
              <a:t>– число потоков в исходной структуре;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  <a:ea typeface="Noto Sans CJK SC"/>
              </a:rPr>
              <a:t>t2</a:t>
            </a:r>
            <a:r>
              <a:rPr b="0" lang="en-GB" sz="2000" spc="-1" strike="noStrike">
                <a:latin typeface="Arial"/>
                <a:ea typeface="Noto Sans CJK SC"/>
              </a:rPr>
              <a:t> – </a:t>
            </a:r>
            <a:r>
              <a:rPr b="0" lang="en-GB" sz="2000" spc="-1" strike="noStrike">
                <a:latin typeface="Arial"/>
              </a:rPr>
              <a:t>число потоков в дочерних структурах.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498" name=""/>
          <p:cNvGrpSpPr/>
          <p:nvPr/>
        </p:nvGrpSpPr>
        <p:grpSpPr>
          <a:xfrm>
            <a:off x="4678920" y="2111400"/>
            <a:ext cx="430200" cy="549720"/>
            <a:chOff x="4678920" y="2111400"/>
            <a:chExt cx="430200" cy="549720"/>
          </a:xfrm>
        </p:grpSpPr>
        <p:sp>
          <p:nvSpPr>
            <p:cNvPr id="499" name=""/>
            <p:cNvSpPr/>
            <p:nvPr/>
          </p:nvSpPr>
          <p:spPr>
            <a:xfrm>
              <a:off x="4720680" y="2111400"/>
              <a:ext cx="321120" cy="54972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00" name="" descr=""/>
            <p:cNvPicPr/>
            <p:nvPr/>
          </p:nvPicPr>
          <p:blipFill>
            <a:blip r:embed="rId1"/>
            <a:stretch/>
          </p:blipFill>
          <p:spPr>
            <a:xfrm>
              <a:off x="4678920" y="2170440"/>
              <a:ext cx="430200" cy="490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501" name=""/>
          <p:cNvSpPr/>
          <p:nvPr/>
        </p:nvSpPr>
        <p:spPr>
          <a:xfrm>
            <a:off x="4030560" y="2739600"/>
            <a:ext cx="10476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"/>
          <p:cNvSpPr/>
          <p:nvPr/>
        </p:nvSpPr>
        <p:spPr>
          <a:xfrm>
            <a:off x="4177800" y="2739600"/>
            <a:ext cx="10512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"/>
          <p:cNvSpPr/>
          <p:nvPr/>
        </p:nvSpPr>
        <p:spPr>
          <a:xfrm>
            <a:off x="4325400" y="2739600"/>
            <a:ext cx="10512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"/>
          <p:cNvSpPr/>
          <p:nvPr/>
        </p:nvSpPr>
        <p:spPr>
          <a:xfrm>
            <a:off x="4473000" y="2739600"/>
            <a:ext cx="10548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"/>
          <p:cNvSpPr/>
          <p:nvPr/>
        </p:nvSpPr>
        <p:spPr>
          <a:xfrm>
            <a:off x="4620240" y="2739600"/>
            <a:ext cx="10548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"/>
          <p:cNvSpPr/>
          <p:nvPr/>
        </p:nvSpPr>
        <p:spPr>
          <a:xfrm>
            <a:off x="4767840" y="2739600"/>
            <a:ext cx="10548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"/>
          <p:cNvSpPr/>
          <p:nvPr/>
        </p:nvSpPr>
        <p:spPr>
          <a:xfrm>
            <a:off x="4915800" y="2739600"/>
            <a:ext cx="10512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"/>
          <p:cNvSpPr/>
          <p:nvPr/>
        </p:nvSpPr>
        <p:spPr>
          <a:xfrm>
            <a:off x="5063040" y="2739600"/>
            <a:ext cx="10512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"/>
          <p:cNvSpPr/>
          <p:nvPr/>
        </p:nvSpPr>
        <p:spPr>
          <a:xfrm>
            <a:off x="5210640" y="2739600"/>
            <a:ext cx="10548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"/>
          <p:cNvSpPr/>
          <p:nvPr/>
        </p:nvSpPr>
        <p:spPr>
          <a:xfrm>
            <a:off x="5358240" y="2739600"/>
            <a:ext cx="10548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>
            <a:off x="5505480" y="2739600"/>
            <a:ext cx="10584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"/>
          <p:cNvSpPr/>
          <p:nvPr/>
        </p:nvSpPr>
        <p:spPr>
          <a:xfrm>
            <a:off x="5653440" y="2739600"/>
            <a:ext cx="10512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"/>
          <p:cNvSpPr/>
          <p:nvPr/>
        </p:nvSpPr>
        <p:spPr>
          <a:xfrm>
            <a:off x="4019400" y="2000880"/>
            <a:ext cx="569520" cy="10332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"/>
          <p:cNvSpPr/>
          <p:nvPr/>
        </p:nvSpPr>
        <p:spPr>
          <a:xfrm>
            <a:off x="4609800" y="1993320"/>
            <a:ext cx="569160" cy="104076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"/>
          <p:cNvSpPr/>
          <p:nvPr/>
        </p:nvSpPr>
        <p:spPr>
          <a:xfrm>
            <a:off x="5200200" y="2000880"/>
            <a:ext cx="569160" cy="10332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6" name=""/>
          <p:cNvGrpSpPr/>
          <p:nvPr/>
        </p:nvGrpSpPr>
        <p:grpSpPr>
          <a:xfrm>
            <a:off x="5278680" y="2101320"/>
            <a:ext cx="430560" cy="550080"/>
            <a:chOff x="5278680" y="2101320"/>
            <a:chExt cx="430560" cy="550080"/>
          </a:xfrm>
        </p:grpSpPr>
        <p:sp>
          <p:nvSpPr>
            <p:cNvPr id="517" name=""/>
            <p:cNvSpPr/>
            <p:nvPr/>
          </p:nvSpPr>
          <p:spPr>
            <a:xfrm>
              <a:off x="5321160" y="2101320"/>
              <a:ext cx="320400" cy="5500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18" name="" descr=""/>
            <p:cNvPicPr/>
            <p:nvPr/>
          </p:nvPicPr>
          <p:blipFill>
            <a:blip r:embed="rId2"/>
            <a:stretch/>
          </p:blipFill>
          <p:spPr>
            <a:xfrm>
              <a:off x="5278680" y="2160360"/>
              <a:ext cx="430560" cy="491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519" name=""/>
          <p:cNvGrpSpPr/>
          <p:nvPr/>
        </p:nvGrpSpPr>
        <p:grpSpPr>
          <a:xfrm>
            <a:off x="4087440" y="2101320"/>
            <a:ext cx="430560" cy="549360"/>
            <a:chOff x="4087440" y="2101320"/>
            <a:chExt cx="430560" cy="549360"/>
          </a:xfrm>
        </p:grpSpPr>
        <p:sp>
          <p:nvSpPr>
            <p:cNvPr id="520" name=""/>
            <p:cNvSpPr/>
            <p:nvPr/>
          </p:nvSpPr>
          <p:spPr>
            <a:xfrm>
              <a:off x="4129920" y="2101320"/>
              <a:ext cx="320760" cy="54936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21" name="" descr=""/>
            <p:cNvPicPr/>
            <p:nvPr/>
          </p:nvPicPr>
          <p:blipFill>
            <a:blip r:embed="rId3"/>
            <a:stretch/>
          </p:blipFill>
          <p:spPr>
            <a:xfrm>
              <a:off x="4087440" y="2160360"/>
              <a:ext cx="430560" cy="49032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522" name=""/>
          <p:cNvGrpSpPr/>
          <p:nvPr/>
        </p:nvGrpSpPr>
        <p:grpSpPr>
          <a:xfrm>
            <a:off x="6673320" y="2111400"/>
            <a:ext cx="430200" cy="549720"/>
            <a:chOff x="6673320" y="2111400"/>
            <a:chExt cx="430200" cy="549720"/>
          </a:xfrm>
        </p:grpSpPr>
        <p:sp>
          <p:nvSpPr>
            <p:cNvPr id="523" name=""/>
            <p:cNvSpPr/>
            <p:nvPr/>
          </p:nvSpPr>
          <p:spPr>
            <a:xfrm>
              <a:off x="6715080" y="2111400"/>
              <a:ext cx="321480" cy="54972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24" name="" descr=""/>
            <p:cNvPicPr/>
            <p:nvPr/>
          </p:nvPicPr>
          <p:blipFill>
            <a:blip r:embed="rId4"/>
            <a:stretch/>
          </p:blipFill>
          <p:spPr>
            <a:xfrm>
              <a:off x="6673320" y="2170440"/>
              <a:ext cx="430200" cy="490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525" name=""/>
          <p:cNvSpPr/>
          <p:nvPr/>
        </p:nvSpPr>
        <p:spPr>
          <a:xfrm>
            <a:off x="6024960" y="2739600"/>
            <a:ext cx="10476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"/>
          <p:cNvSpPr/>
          <p:nvPr/>
        </p:nvSpPr>
        <p:spPr>
          <a:xfrm>
            <a:off x="6172200" y="2739600"/>
            <a:ext cx="10512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"/>
          <p:cNvSpPr/>
          <p:nvPr/>
        </p:nvSpPr>
        <p:spPr>
          <a:xfrm>
            <a:off x="6319800" y="2739600"/>
            <a:ext cx="10548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"/>
          <p:cNvSpPr/>
          <p:nvPr/>
        </p:nvSpPr>
        <p:spPr>
          <a:xfrm>
            <a:off x="6467400" y="2739600"/>
            <a:ext cx="10548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/>
          <p:nvPr/>
        </p:nvSpPr>
        <p:spPr>
          <a:xfrm>
            <a:off x="6614640" y="2739600"/>
            <a:ext cx="10548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"/>
          <p:cNvSpPr/>
          <p:nvPr/>
        </p:nvSpPr>
        <p:spPr>
          <a:xfrm>
            <a:off x="6762600" y="2739600"/>
            <a:ext cx="10512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"/>
          <p:cNvSpPr/>
          <p:nvPr/>
        </p:nvSpPr>
        <p:spPr>
          <a:xfrm>
            <a:off x="6910200" y="2739600"/>
            <a:ext cx="10512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"/>
          <p:cNvSpPr/>
          <p:nvPr/>
        </p:nvSpPr>
        <p:spPr>
          <a:xfrm>
            <a:off x="7057440" y="2739600"/>
            <a:ext cx="10512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"/>
          <p:cNvSpPr/>
          <p:nvPr/>
        </p:nvSpPr>
        <p:spPr>
          <a:xfrm>
            <a:off x="7205040" y="2739600"/>
            <a:ext cx="10548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>
            <a:off x="7352640" y="2739600"/>
            <a:ext cx="10548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"/>
          <p:cNvSpPr/>
          <p:nvPr/>
        </p:nvSpPr>
        <p:spPr>
          <a:xfrm>
            <a:off x="7499880" y="2739600"/>
            <a:ext cx="10584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"/>
          <p:cNvSpPr/>
          <p:nvPr/>
        </p:nvSpPr>
        <p:spPr>
          <a:xfrm>
            <a:off x="7648200" y="2739600"/>
            <a:ext cx="10476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"/>
          <p:cNvSpPr/>
          <p:nvPr/>
        </p:nvSpPr>
        <p:spPr>
          <a:xfrm>
            <a:off x="6014160" y="2000880"/>
            <a:ext cx="569160" cy="10332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"/>
          <p:cNvSpPr/>
          <p:nvPr/>
        </p:nvSpPr>
        <p:spPr>
          <a:xfrm>
            <a:off x="6604200" y="1993320"/>
            <a:ext cx="569520" cy="104076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"/>
          <p:cNvSpPr/>
          <p:nvPr/>
        </p:nvSpPr>
        <p:spPr>
          <a:xfrm>
            <a:off x="7194600" y="2000880"/>
            <a:ext cx="569160" cy="10332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0" name=""/>
          <p:cNvGrpSpPr/>
          <p:nvPr/>
        </p:nvGrpSpPr>
        <p:grpSpPr>
          <a:xfrm>
            <a:off x="7273440" y="2101320"/>
            <a:ext cx="430200" cy="550080"/>
            <a:chOff x="7273440" y="2101320"/>
            <a:chExt cx="430200" cy="550080"/>
          </a:xfrm>
        </p:grpSpPr>
        <p:sp>
          <p:nvSpPr>
            <p:cNvPr id="541" name=""/>
            <p:cNvSpPr/>
            <p:nvPr/>
          </p:nvSpPr>
          <p:spPr>
            <a:xfrm>
              <a:off x="7315560" y="2101320"/>
              <a:ext cx="320760" cy="5500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42" name="" descr=""/>
            <p:cNvPicPr/>
            <p:nvPr/>
          </p:nvPicPr>
          <p:blipFill>
            <a:blip r:embed="rId5"/>
            <a:stretch/>
          </p:blipFill>
          <p:spPr>
            <a:xfrm>
              <a:off x="7273440" y="2160360"/>
              <a:ext cx="430200" cy="491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543" name=""/>
          <p:cNvGrpSpPr/>
          <p:nvPr/>
        </p:nvGrpSpPr>
        <p:grpSpPr>
          <a:xfrm>
            <a:off x="6081840" y="2101320"/>
            <a:ext cx="430560" cy="549360"/>
            <a:chOff x="6081840" y="2101320"/>
            <a:chExt cx="430560" cy="549360"/>
          </a:xfrm>
        </p:grpSpPr>
        <p:sp>
          <p:nvSpPr>
            <p:cNvPr id="544" name=""/>
            <p:cNvSpPr/>
            <p:nvPr/>
          </p:nvSpPr>
          <p:spPr>
            <a:xfrm>
              <a:off x="6124320" y="2101320"/>
              <a:ext cx="320760" cy="54936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45" name="" descr=""/>
            <p:cNvPicPr/>
            <p:nvPr/>
          </p:nvPicPr>
          <p:blipFill>
            <a:blip r:embed="rId6"/>
            <a:stretch/>
          </p:blipFill>
          <p:spPr>
            <a:xfrm>
              <a:off x="6081840" y="2160360"/>
              <a:ext cx="430560" cy="49032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546" name=""/>
          <p:cNvGrpSpPr/>
          <p:nvPr/>
        </p:nvGrpSpPr>
        <p:grpSpPr>
          <a:xfrm>
            <a:off x="8667720" y="2111400"/>
            <a:ext cx="430200" cy="549720"/>
            <a:chOff x="8667720" y="2111400"/>
            <a:chExt cx="430200" cy="549720"/>
          </a:xfrm>
        </p:grpSpPr>
        <p:sp>
          <p:nvSpPr>
            <p:cNvPr id="547" name=""/>
            <p:cNvSpPr/>
            <p:nvPr/>
          </p:nvSpPr>
          <p:spPr>
            <a:xfrm>
              <a:off x="8709480" y="2111400"/>
              <a:ext cx="321480" cy="54972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48" name="" descr=""/>
            <p:cNvPicPr/>
            <p:nvPr/>
          </p:nvPicPr>
          <p:blipFill>
            <a:blip r:embed="rId7"/>
            <a:stretch/>
          </p:blipFill>
          <p:spPr>
            <a:xfrm>
              <a:off x="8667720" y="2170440"/>
              <a:ext cx="430200" cy="490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549" name=""/>
          <p:cNvSpPr/>
          <p:nvPr/>
        </p:nvSpPr>
        <p:spPr>
          <a:xfrm>
            <a:off x="8019360" y="2739600"/>
            <a:ext cx="10476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"/>
          <p:cNvSpPr/>
          <p:nvPr/>
        </p:nvSpPr>
        <p:spPr>
          <a:xfrm>
            <a:off x="8166600" y="2739600"/>
            <a:ext cx="10548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"/>
          <p:cNvSpPr/>
          <p:nvPr/>
        </p:nvSpPr>
        <p:spPr>
          <a:xfrm>
            <a:off x="8314200" y="2739600"/>
            <a:ext cx="10548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"/>
          <p:cNvSpPr/>
          <p:nvPr/>
        </p:nvSpPr>
        <p:spPr>
          <a:xfrm>
            <a:off x="8461800" y="2739600"/>
            <a:ext cx="105480" cy="1965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/>
          <p:nvPr/>
        </p:nvSpPr>
        <p:spPr>
          <a:xfrm>
            <a:off x="8609040" y="2739600"/>
            <a:ext cx="10548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"/>
          <p:cNvSpPr/>
          <p:nvPr/>
        </p:nvSpPr>
        <p:spPr>
          <a:xfrm>
            <a:off x="8757000" y="2739600"/>
            <a:ext cx="10512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"/>
          <p:cNvSpPr/>
          <p:nvPr/>
        </p:nvSpPr>
        <p:spPr>
          <a:xfrm>
            <a:off x="8904600" y="2739600"/>
            <a:ext cx="10512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"/>
          <p:cNvSpPr/>
          <p:nvPr/>
        </p:nvSpPr>
        <p:spPr>
          <a:xfrm>
            <a:off x="9051840" y="2739600"/>
            <a:ext cx="105480" cy="1965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"/>
          <p:cNvSpPr/>
          <p:nvPr/>
        </p:nvSpPr>
        <p:spPr>
          <a:xfrm>
            <a:off x="9199440" y="2739600"/>
            <a:ext cx="10548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"/>
          <p:cNvSpPr/>
          <p:nvPr/>
        </p:nvSpPr>
        <p:spPr>
          <a:xfrm>
            <a:off x="9347040" y="2739600"/>
            <a:ext cx="10548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"/>
          <p:cNvSpPr/>
          <p:nvPr/>
        </p:nvSpPr>
        <p:spPr>
          <a:xfrm>
            <a:off x="9494640" y="2739600"/>
            <a:ext cx="10548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"/>
          <p:cNvSpPr/>
          <p:nvPr/>
        </p:nvSpPr>
        <p:spPr>
          <a:xfrm>
            <a:off x="9642600" y="2739600"/>
            <a:ext cx="104760" cy="1965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"/>
          <p:cNvSpPr/>
          <p:nvPr/>
        </p:nvSpPr>
        <p:spPr>
          <a:xfrm>
            <a:off x="8008560" y="2000880"/>
            <a:ext cx="569160" cy="10332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"/>
          <p:cNvSpPr/>
          <p:nvPr/>
        </p:nvSpPr>
        <p:spPr>
          <a:xfrm>
            <a:off x="8598600" y="1993320"/>
            <a:ext cx="569520" cy="104076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"/>
          <p:cNvSpPr/>
          <p:nvPr/>
        </p:nvSpPr>
        <p:spPr>
          <a:xfrm>
            <a:off x="9189000" y="2000880"/>
            <a:ext cx="569160" cy="10332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4" name=""/>
          <p:cNvGrpSpPr/>
          <p:nvPr/>
        </p:nvGrpSpPr>
        <p:grpSpPr>
          <a:xfrm>
            <a:off x="9267840" y="2101320"/>
            <a:ext cx="430200" cy="550080"/>
            <a:chOff x="9267840" y="2101320"/>
            <a:chExt cx="430200" cy="550080"/>
          </a:xfrm>
        </p:grpSpPr>
        <p:sp>
          <p:nvSpPr>
            <p:cNvPr id="565" name=""/>
            <p:cNvSpPr/>
            <p:nvPr/>
          </p:nvSpPr>
          <p:spPr>
            <a:xfrm>
              <a:off x="9309960" y="2101320"/>
              <a:ext cx="320760" cy="5500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66" name="" descr=""/>
            <p:cNvPicPr/>
            <p:nvPr/>
          </p:nvPicPr>
          <p:blipFill>
            <a:blip r:embed="rId8"/>
            <a:stretch/>
          </p:blipFill>
          <p:spPr>
            <a:xfrm>
              <a:off x="9267840" y="2160360"/>
              <a:ext cx="430200" cy="491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567" name=""/>
          <p:cNvGrpSpPr/>
          <p:nvPr/>
        </p:nvGrpSpPr>
        <p:grpSpPr>
          <a:xfrm>
            <a:off x="8076240" y="2101320"/>
            <a:ext cx="430560" cy="549360"/>
            <a:chOff x="8076240" y="2101320"/>
            <a:chExt cx="430560" cy="549360"/>
          </a:xfrm>
        </p:grpSpPr>
        <p:sp>
          <p:nvSpPr>
            <p:cNvPr id="568" name=""/>
            <p:cNvSpPr/>
            <p:nvPr/>
          </p:nvSpPr>
          <p:spPr>
            <a:xfrm>
              <a:off x="8118720" y="2101320"/>
              <a:ext cx="320760" cy="54936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69" name="" descr=""/>
            <p:cNvPicPr/>
            <p:nvPr/>
          </p:nvPicPr>
          <p:blipFill>
            <a:blip r:embed="rId9"/>
            <a:stretch/>
          </p:blipFill>
          <p:spPr>
            <a:xfrm>
              <a:off x="8076240" y="2160360"/>
              <a:ext cx="430560" cy="49032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570" name=""/>
          <p:cNvSpPr/>
          <p:nvPr/>
        </p:nvSpPr>
        <p:spPr>
          <a:xfrm>
            <a:off x="4124880" y="3394080"/>
            <a:ext cx="559836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"/>
          <p:cNvSpPr txBox="1"/>
          <p:nvPr/>
        </p:nvSpPr>
        <p:spPr>
          <a:xfrm>
            <a:off x="6680160" y="3709800"/>
            <a:ext cx="69984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t1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72" name=""/>
          <p:cNvSpPr/>
          <p:nvPr/>
        </p:nvSpPr>
        <p:spPr>
          <a:xfrm>
            <a:off x="4230000" y="3034080"/>
            <a:ext cx="1399320" cy="1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"/>
          <p:cNvSpPr txBox="1"/>
          <p:nvPr/>
        </p:nvSpPr>
        <p:spPr>
          <a:xfrm>
            <a:off x="3888000" y="2962080"/>
            <a:ext cx="5248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t2</a:t>
            </a:r>
            <a:endParaRPr b="0" lang="en-GB" sz="2000" spc="-1" strike="noStrike">
              <a:latin typeface="Arial"/>
            </a:endParaRPr>
          </a:p>
        </p:txBody>
      </p:sp>
      <p:cxnSp>
        <p:nvCxnSpPr>
          <p:cNvPr id="574" name=""/>
          <p:cNvCxnSpPr>
            <a:stCxn id="513" idx="0"/>
            <a:endCxn id="513" idx="0"/>
          </p:cNvCxnSpPr>
          <p:nvPr/>
        </p:nvCxnSpPr>
        <p:spPr>
          <a:xfrm>
            <a:off x="4304160" y="2000880"/>
            <a:ext cx="360" cy="360"/>
          </a:xfrm>
          <a:prstGeom prst="curvedConnector3">
            <a:avLst/>
          </a:prstGeom>
          <a:ln w="36000">
            <a:solidFill>
              <a:srgbClr val="000000"/>
            </a:solidFill>
            <a:round/>
          </a:ln>
        </p:spPr>
      </p:cxnSp>
      <p:cxnSp>
        <p:nvCxnSpPr>
          <p:cNvPr id="575" name=""/>
          <p:cNvCxnSpPr>
            <a:stCxn id="494" idx="0"/>
            <a:endCxn id="574" idx="3"/>
          </p:cNvCxnSpPr>
          <p:nvPr/>
        </p:nvCxnSpPr>
        <p:spPr>
          <a:xfrm flipH="1">
            <a:off x="4304160" y="1560960"/>
            <a:ext cx="561960" cy="440280"/>
          </a:xfrm>
          <a:prstGeom prst="curvedConnector3">
            <a:avLst/>
          </a:prstGeom>
          <a:ln w="36000">
            <a:solidFill>
              <a:srgbClr val="000000"/>
            </a:solidFill>
            <a:round/>
          </a:ln>
        </p:spPr>
      </p:cxnSp>
      <p:cxnSp>
        <p:nvCxnSpPr>
          <p:cNvPr id="576" name=""/>
          <p:cNvCxnSpPr>
            <a:stCxn id="494" idx="0"/>
            <a:endCxn id="514" idx="0"/>
          </p:cNvCxnSpPr>
          <p:nvPr/>
        </p:nvCxnSpPr>
        <p:spPr>
          <a:xfrm>
            <a:off x="4865760" y="1560960"/>
            <a:ext cx="28800" cy="432720"/>
          </a:xfrm>
          <a:prstGeom prst="curvedConnector3">
            <a:avLst/>
          </a:prstGeom>
          <a:ln w="36000">
            <a:solidFill>
              <a:srgbClr val="000000"/>
            </a:solidFill>
            <a:round/>
          </a:ln>
        </p:spPr>
      </p:cxnSp>
      <p:cxnSp>
        <p:nvCxnSpPr>
          <p:cNvPr id="577" name=""/>
          <p:cNvCxnSpPr>
            <a:stCxn id="494" idx="0"/>
            <a:endCxn id="515" idx="0"/>
          </p:cNvCxnSpPr>
          <p:nvPr/>
        </p:nvCxnSpPr>
        <p:spPr>
          <a:xfrm>
            <a:off x="4865760" y="1560960"/>
            <a:ext cx="619200" cy="440280"/>
          </a:xfrm>
          <a:prstGeom prst="curvedConnector3">
            <a:avLst/>
          </a:prstGeom>
          <a:ln w="36000">
            <a:solidFill>
              <a:srgbClr val="000000"/>
            </a:solidFill>
            <a:round/>
          </a:ln>
        </p:spPr>
      </p:cxnSp>
      <p:cxnSp>
        <p:nvCxnSpPr>
          <p:cNvPr id="578" name=""/>
          <p:cNvCxnSpPr>
            <a:stCxn id="537" idx="0"/>
            <a:endCxn id="495" idx="0"/>
          </p:cNvCxnSpPr>
          <p:nvPr/>
        </p:nvCxnSpPr>
        <p:spPr>
          <a:xfrm flipV="1">
            <a:off x="6298560" y="1548000"/>
            <a:ext cx="595440" cy="453240"/>
          </a:xfrm>
          <a:prstGeom prst="curvedConnector3">
            <a:avLst/>
          </a:prstGeom>
          <a:ln w="36000">
            <a:solidFill>
              <a:srgbClr val="000000"/>
            </a:solidFill>
            <a:round/>
          </a:ln>
        </p:spPr>
      </p:cxnSp>
      <p:cxnSp>
        <p:nvCxnSpPr>
          <p:cNvPr id="579" name=""/>
          <p:cNvCxnSpPr>
            <a:stCxn id="495" idx="0"/>
            <a:endCxn id="539" idx="0"/>
          </p:cNvCxnSpPr>
          <p:nvPr/>
        </p:nvCxnSpPr>
        <p:spPr>
          <a:xfrm>
            <a:off x="6893640" y="1548000"/>
            <a:ext cx="585720" cy="453240"/>
          </a:xfrm>
          <a:prstGeom prst="curvedConnector3">
            <a:avLst/>
          </a:prstGeom>
          <a:ln w="36000">
            <a:solidFill>
              <a:srgbClr val="000000"/>
            </a:solidFill>
            <a:round/>
          </a:ln>
        </p:spPr>
      </p:cxnSp>
      <p:cxnSp>
        <p:nvCxnSpPr>
          <p:cNvPr id="580" name=""/>
          <p:cNvCxnSpPr>
            <a:stCxn id="495" idx="0"/>
            <a:endCxn id="538" idx="0"/>
          </p:cNvCxnSpPr>
          <p:nvPr/>
        </p:nvCxnSpPr>
        <p:spPr>
          <a:xfrm flipH="1">
            <a:off x="6888960" y="1548000"/>
            <a:ext cx="5040" cy="445680"/>
          </a:xfrm>
          <a:prstGeom prst="curvedConnector3">
            <a:avLst/>
          </a:prstGeom>
          <a:ln w="36000">
            <a:solidFill>
              <a:srgbClr val="000000"/>
            </a:solidFill>
            <a:round/>
          </a:ln>
        </p:spPr>
      </p:cxnSp>
      <p:cxnSp>
        <p:nvCxnSpPr>
          <p:cNvPr id="581" name=""/>
          <p:cNvCxnSpPr>
            <a:stCxn id="496" idx="0"/>
            <a:endCxn id="561" idx="0"/>
          </p:cNvCxnSpPr>
          <p:nvPr/>
        </p:nvCxnSpPr>
        <p:spPr>
          <a:xfrm flipH="1">
            <a:off x="8292960" y="1560960"/>
            <a:ext cx="629280" cy="440280"/>
          </a:xfrm>
          <a:prstGeom prst="curvedConnector3">
            <a:avLst/>
          </a:prstGeom>
          <a:ln w="36000">
            <a:solidFill>
              <a:srgbClr val="000000"/>
            </a:solidFill>
            <a:round/>
          </a:ln>
        </p:spPr>
      </p:cxnSp>
      <p:cxnSp>
        <p:nvCxnSpPr>
          <p:cNvPr id="582" name=""/>
          <p:cNvCxnSpPr>
            <a:stCxn id="496" idx="0"/>
            <a:endCxn id="562" idx="0"/>
          </p:cNvCxnSpPr>
          <p:nvPr/>
        </p:nvCxnSpPr>
        <p:spPr>
          <a:xfrm flipH="1">
            <a:off x="8883360" y="1560960"/>
            <a:ext cx="38880" cy="432720"/>
          </a:xfrm>
          <a:prstGeom prst="curvedConnector3">
            <a:avLst/>
          </a:prstGeom>
          <a:ln w="36000">
            <a:solidFill>
              <a:srgbClr val="000000"/>
            </a:solidFill>
            <a:round/>
          </a:ln>
        </p:spPr>
      </p:cxnSp>
      <p:cxnSp>
        <p:nvCxnSpPr>
          <p:cNvPr id="583" name=""/>
          <p:cNvCxnSpPr>
            <a:stCxn id="496" idx="0"/>
            <a:endCxn id="563" idx="0"/>
          </p:cNvCxnSpPr>
          <p:nvPr/>
        </p:nvCxnSpPr>
        <p:spPr>
          <a:xfrm>
            <a:off x="8921880" y="1560960"/>
            <a:ext cx="551880" cy="440280"/>
          </a:xfrm>
          <a:prstGeom prst="curvedConnector3">
            <a:avLst/>
          </a:prstGeom>
          <a:ln w="36000">
            <a:solidFill>
              <a:srgbClr val="000000"/>
            </a:solidFill>
            <a:round/>
          </a:ln>
        </p:spPr>
      </p:cxnSp>
      <p:sp>
        <p:nvSpPr>
          <p:cNvPr id="584" name=""/>
          <p:cNvSpPr/>
          <p:nvPr/>
        </p:nvSpPr>
        <p:spPr>
          <a:xfrm>
            <a:off x="5940000" y="612000"/>
            <a:ext cx="1980000" cy="504000"/>
          </a:xfrm>
          <a:prstGeom prst="ellipse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000" spc="-1" strike="noStrike">
                <a:latin typeface="Arial"/>
              </a:rPr>
              <a:t>Задача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85" name=""/>
          <p:cNvSpPr txBox="1"/>
          <p:nvPr/>
        </p:nvSpPr>
        <p:spPr>
          <a:xfrm>
            <a:off x="4068000" y="612000"/>
            <a:ext cx="1260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Запрос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5508000" y="756000"/>
            <a:ext cx="360000" cy="1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cxnSp>
        <p:nvCxnSpPr>
          <p:cNvPr id="587" name=""/>
          <p:cNvCxnSpPr>
            <a:stCxn id="494" idx="0"/>
            <a:endCxn id="584" idx="4"/>
          </p:cNvCxnSpPr>
          <p:nvPr/>
        </p:nvCxnSpPr>
        <p:spPr>
          <a:xfrm flipV="1">
            <a:off x="4865760" y="1116000"/>
            <a:ext cx="2064600" cy="44532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588" name=""/>
          <p:cNvCxnSpPr>
            <a:stCxn id="495" idx="0"/>
            <a:endCxn id="584" idx="4"/>
          </p:cNvCxnSpPr>
          <p:nvPr/>
        </p:nvCxnSpPr>
        <p:spPr>
          <a:xfrm flipV="1">
            <a:off x="6893640" y="1116000"/>
            <a:ext cx="36720" cy="43236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589" name=""/>
          <p:cNvCxnSpPr>
            <a:stCxn id="496" idx="0"/>
            <a:endCxn id="584" idx="4"/>
          </p:cNvCxnSpPr>
          <p:nvPr/>
        </p:nvCxnSpPr>
        <p:spPr>
          <a:xfrm flipH="1" flipV="1">
            <a:off x="6930000" y="1116000"/>
            <a:ext cx="1992240" cy="44532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590" name=""/>
          <p:cNvSpPr txBox="1"/>
          <p:nvPr/>
        </p:nvSpPr>
        <p:spPr>
          <a:xfrm>
            <a:off x="0" y="360"/>
            <a:ext cx="1008000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Оценки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4" dur="indefinite" restart="never" nodeType="tmRoot">
          <p:childTnLst>
            <p:seq>
              <p:cTn id="225" dur="indefinite" nodeType="mainSeq">
                <p:childTnLst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32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4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0" y="-326160"/>
            <a:ext cx="10080000" cy="151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  <a:ea typeface="Microsoft YaHei"/>
              </a:rPr>
              <a:t>Тестирование (третья*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версия)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92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3D5B94F9-231E-4D33-AB0E-88258092E9CD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1"/>
          <a:stretch/>
        </p:blipFill>
        <p:spPr>
          <a:xfrm>
            <a:off x="828000" y="792000"/>
            <a:ext cx="3211920" cy="2216160"/>
          </a:xfrm>
          <a:prstGeom prst="rect">
            <a:avLst/>
          </a:prstGeom>
          <a:ln w="36000">
            <a:noFill/>
          </a:ln>
        </p:spPr>
      </p:pic>
      <p:pic>
        <p:nvPicPr>
          <p:cNvPr id="594" name="" descr=""/>
          <p:cNvPicPr/>
          <p:nvPr/>
        </p:nvPicPr>
        <p:blipFill>
          <a:blip r:embed="rId2"/>
          <a:stretch/>
        </p:blipFill>
        <p:spPr>
          <a:xfrm>
            <a:off x="5254920" y="708120"/>
            <a:ext cx="3565080" cy="2459880"/>
          </a:xfrm>
          <a:prstGeom prst="rect">
            <a:avLst/>
          </a:prstGeom>
          <a:ln w="36000">
            <a:noFill/>
          </a:ln>
        </p:spPr>
      </p:pic>
      <p:pic>
        <p:nvPicPr>
          <p:cNvPr id="595" name="" descr=""/>
          <p:cNvPicPr/>
          <p:nvPr/>
        </p:nvPicPr>
        <p:blipFill>
          <a:blip r:embed="rId3"/>
          <a:stretch/>
        </p:blipFill>
        <p:spPr>
          <a:xfrm>
            <a:off x="565200" y="3008160"/>
            <a:ext cx="3466800" cy="2391840"/>
          </a:xfrm>
          <a:prstGeom prst="rect">
            <a:avLst/>
          </a:prstGeom>
          <a:ln w="36000">
            <a:noFill/>
          </a:ln>
        </p:spPr>
      </p:pic>
      <p:pic>
        <p:nvPicPr>
          <p:cNvPr id="596" name="" descr=""/>
          <p:cNvPicPr/>
          <p:nvPr/>
        </p:nvPicPr>
        <p:blipFill>
          <a:blip r:embed="rId4"/>
          <a:stretch/>
        </p:blipFill>
        <p:spPr>
          <a:xfrm>
            <a:off x="5292000" y="3112200"/>
            <a:ext cx="3565080" cy="245988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39720" y="39240"/>
            <a:ext cx="8685720" cy="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Основные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определения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AA82BD69-62B2-4E7A-A158-6E4AA6428F1F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360000" y="605880"/>
            <a:ext cx="9360000" cy="484812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endParaRPr b="0" lang="en-GB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Поток</a:t>
            </a:r>
            <a:r>
              <a:rPr b="0" lang="en-GB" sz="2000" spc="-1" strike="noStrike">
                <a:latin typeface="Arial"/>
              </a:rPr>
              <a:t> - это наименьшая единица обработки, исполнение которой может быть назначено ядром операционной системы.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Гонка данных (Data race)</a:t>
            </a:r>
            <a:r>
              <a:rPr b="0" lang="en-GB" sz="2000" spc="-1" strike="noStrike">
                <a:latin typeface="Arial"/>
              </a:rPr>
              <a:t> - это ситуация, когда два или более потока одновременно обращаются к одному и тому же общему ресурсу и при этом хотя бы один из них выполняет операцию записи.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Работой</a:t>
            </a:r>
            <a:r>
              <a:rPr b="0" lang="en-GB" sz="2000" spc="-1" strike="noStrike">
                <a:latin typeface="Arial"/>
              </a:rPr>
              <a:t> многопоточного вычисления называется общее время выполнения всего вычисления на одном процессоре, исполняющим лишь один поток в каждый момент времени.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Интервалом</a:t>
            </a:r>
            <a:r>
              <a:rPr b="0" lang="en-GB" sz="2000" spc="-1" strike="noStrike">
                <a:latin typeface="Arial"/>
              </a:rPr>
              <a:t> многопоточного вычисления называется наибольшее время выполнения одного потока на идеальном процессоре, т.е. процессоре, исполняющим потенциально бесконечно большое число потоков в каждый момент времени.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0" y="-18000"/>
            <a:ext cx="10080000" cy="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Четвертый вариант реализации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98" name=""/>
          <p:cNvSpPr txBox="1"/>
          <p:nvPr/>
        </p:nvSpPr>
        <p:spPr>
          <a:xfrm>
            <a:off x="8746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B231C120-70C8-4116-957D-DD2E98EDF233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grpSp>
        <p:nvGrpSpPr>
          <p:cNvPr id="599" name=""/>
          <p:cNvGrpSpPr/>
          <p:nvPr/>
        </p:nvGrpSpPr>
        <p:grpSpPr>
          <a:xfrm>
            <a:off x="3711960" y="1224000"/>
            <a:ext cx="1084680" cy="670680"/>
            <a:chOff x="3711960" y="1224000"/>
            <a:chExt cx="1084680" cy="670680"/>
          </a:xfrm>
        </p:grpSpPr>
        <p:sp>
          <p:nvSpPr>
            <p:cNvPr id="600" name=""/>
            <p:cNvSpPr/>
            <p:nvPr/>
          </p:nvSpPr>
          <p:spPr>
            <a:xfrm>
              <a:off x="3818160" y="122400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1" name="" descr=""/>
            <p:cNvPicPr/>
            <p:nvPr/>
          </p:nvPicPr>
          <p:blipFill>
            <a:blip r:embed="rId1"/>
            <a:stretch/>
          </p:blipFill>
          <p:spPr>
            <a:xfrm>
              <a:off x="3711960" y="129600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602" name=""/>
          <p:cNvSpPr/>
          <p:nvPr/>
        </p:nvSpPr>
        <p:spPr>
          <a:xfrm>
            <a:off x="3554640" y="212472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"/>
          <p:cNvSpPr/>
          <p:nvPr/>
        </p:nvSpPr>
        <p:spPr>
          <a:xfrm>
            <a:off x="3926520" y="212472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"/>
          <p:cNvSpPr/>
          <p:nvPr/>
        </p:nvSpPr>
        <p:spPr>
          <a:xfrm>
            <a:off x="4298760" y="212472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"/>
          <p:cNvSpPr/>
          <p:nvPr/>
        </p:nvSpPr>
        <p:spPr>
          <a:xfrm>
            <a:off x="4671000" y="212472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"/>
          <p:cNvSpPr/>
          <p:nvPr/>
        </p:nvSpPr>
        <p:spPr>
          <a:xfrm>
            <a:off x="5042880" y="2124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"/>
          <p:cNvSpPr/>
          <p:nvPr/>
        </p:nvSpPr>
        <p:spPr>
          <a:xfrm>
            <a:off x="5415120" y="2124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"/>
          <p:cNvSpPr/>
          <p:nvPr/>
        </p:nvSpPr>
        <p:spPr>
          <a:xfrm>
            <a:off x="5787360" y="2124720"/>
            <a:ext cx="26532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"/>
          <p:cNvSpPr/>
          <p:nvPr/>
        </p:nvSpPr>
        <p:spPr>
          <a:xfrm>
            <a:off x="6159240" y="2124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"/>
          <p:cNvSpPr/>
          <p:nvPr/>
        </p:nvSpPr>
        <p:spPr>
          <a:xfrm>
            <a:off x="6531480" y="2124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"/>
          <p:cNvSpPr/>
          <p:nvPr/>
        </p:nvSpPr>
        <p:spPr>
          <a:xfrm>
            <a:off x="6903720" y="2124720"/>
            <a:ext cx="26532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"/>
          <p:cNvSpPr/>
          <p:nvPr/>
        </p:nvSpPr>
        <p:spPr>
          <a:xfrm>
            <a:off x="7275600" y="2124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"/>
          <p:cNvSpPr/>
          <p:nvPr/>
        </p:nvSpPr>
        <p:spPr>
          <a:xfrm>
            <a:off x="7647840" y="2124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"/>
          <p:cNvSpPr/>
          <p:nvPr/>
        </p:nvSpPr>
        <p:spPr>
          <a:xfrm>
            <a:off x="8020080" y="212472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"/>
          <p:cNvSpPr/>
          <p:nvPr/>
        </p:nvSpPr>
        <p:spPr>
          <a:xfrm>
            <a:off x="8391960" y="212472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"/>
          <p:cNvSpPr/>
          <p:nvPr/>
        </p:nvSpPr>
        <p:spPr>
          <a:xfrm>
            <a:off x="8764200" y="212472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>
            <a:off x="9136440" y="212472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8" name=""/>
          <p:cNvGrpSpPr/>
          <p:nvPr/>
        </p:nvGrpSpPr>
        <p:grpSpPr>
          <a:xfrm>
            <a:off x="6712200" y="1224000"/>
            <a:ext cx="1084680" cy="671040"/>
            <a:chOff x="6712200" y="1224000"/>
            <a:chExt cx="1084680" cy="671040"/>
          </a:xfrm>
        </p:grpSpPr>
        <p:sp>
          <p:nvSpPr>
            <p:cNvPr id="619" name=""/>
            <p:cNvSpPr/>
            <p:nvPr/>
          </p:nvSpPr>
          <p:spPr>
            <a:xfrm>
              <a:off x="6818400" y="1224000"/>
              <a:ext cx="80892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20" name="" descr=""/>
            <p:cNvPicPr/>
            <p:nvPr/>
          </p:nvPicPr>
          <p:blipFill>
            <a:blip r:embed="rId2"/>
            <a:stretch/>
          </p:blipFill>
          <p:spPr>
            <a:xfrm>
              <a:off x="6712200" y="129600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621" name=""/>
          <p:cNvGrpSpPr/>
          <p:nvPr/>
        </p:nvGrpSpPr>
        <p:grpSpPr>
          <a:xfrm>
            <a:off x="8165520" y="1224000"/>
            <a:ext cx="1084680" cy="671040"/>
            <a:chOff x="8165520" y="1224000"/>
            <a:chExt cx="1084680" cy="671040"/>
          </a:xfrm>
        </p:grpSpPr>
        <p:sp>
          <p:nvSpPr>
            <p:cNvPr id="622" name=""/>
            <p:cNvSpPr/>
            <p:nvPr/>
          </p:nvSpPr>
          <p:spPr>
            <a:xfrm>
              <a:off x="8272080" y="1224000"/>
              <a:ext cx="80856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23" name="" descr=""/>
            <p:cNvPicPr/>
            <p:nvPr/>
          </p:nvPicPr>
          <p:blipFill>
            <a:blip r:embed="rId3"/>
            <a:stretch/>
          </p:blipFill>
          <p:spPr>
            <a:xfrm>
              <a:off x="8165520" y="129600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624" name=""/>
          <p:cNvGrpSpPr/>
          <p:nvPr/>
        </p:nvGrpSpPr>
        <p:grpSpPr>
          <a:xfrm>
            <a:off x="5226480" y="1214640"/>
            <a:ext cx="1084680" cy="670680"/>
            <a:chOff x="5226480" y="1214640"/>
            <a:chExt cx="1084680" cy="670680"/>
          </a:xfrm>
        </p:grpSpPr>
        <p:sp>
          <p:nvSpPr>
            <p:cNvPr id="625" name=""/>
            <p:cNvSpPr/>
            <p:nvPr/>
          </p:nvSpPr>
          <p:spPr>
            <a:xfrm>
              <a:off x="5332680" y="121464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26" name="" descr=""/>
            <p:cNvPicPr/>
            <p:nvPr/>
          </p:nvPicPr>
          <p:blipFill>
            <a:blip r:embed="rId4"/>
            <a:stretch/>
          </p:blipFill>
          <p:spPr>
            <a:xfrm>
              <a:off x="5226480" y="128664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627" name=""/>
          <p:cNvGrpSpPr/>
          <p:nvPr/>
        </p:nvGrpSpPr>
        <p:grpSpPr>
          <a:xfrm>
            <a:off x="3711960" y="3564000"/>
            <a:ext cx="1084680" cy="670680"/>
            <a:chOff x="3711960" y="3564000"/>
            <a:chExt cx="1084680" cy="670680"/>
          </a:xfrm>
        </p:grpSpPr>
        <p:sp>
          <p:nvSpPr>
            <p:cNvPr id="628" name=""/>
            <p:cNvSpPr/>
            <p:nvPr/>
          </p:nvSpPr>
          <p:spPr>
            <a:xfrm>
              <a:off x="3818160" y="356400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29" name="" descr=""/>
            <p:cNvPicPr/>
            <p:nvPr/>
          </p:nvPicPr>
          <p:blipFill>
            <a:blip r:embed="rId5"/>
            <a:stretch/>
          </p:blipFill>
          <p:spPr>
            <a:xfrm>
              <a:off x="3711960" y="363600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630" name=""/>
          <p:cNvSpPr/>
          <p:nvPr/>
        </p:nvSpPr>
        <p:spPr>
          <a:xfrm>
            <a:off x="3554640" y="446472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"/>
          <p:cNvSpPr/>
          <p:nvPr/>
        </p:nvSpPr>
        <p:spPr>
          <a:xfrm>
            <a:off x="3926520" y="446472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"/>
          <p:cNvSpPr/>
          <p:nvPr/>
        </p:nvSpPr>
        <p:spPr>
          <a:xfrm>
            <a:off x="4298760" y="446472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"/>
          <p:cNvSpPr/>
          <p:nvPr/>
        </p:nvSpPr>
        <p:spPr>
          <a:xfrm>
            <a:off x="4671000" y="446472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"/>
          <p:cNvSpPr/>
          <p:nvPr/>
        </p:nvSpPr>
        <p:spPr>
          <a:xfrm>
            <a:off x="5042880" y="4464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"/>
          <p:cNvSpPr/>
          <p:nvPr/>
        </p:nvSpPr>
        <p:spPr>
          <a:xfrm>
            <a:off x="5415120" y="4464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"/>
          <p:cNvSpPr/>
          <p:nvPr/>
        </p:nvSpPr>
        <p:spPr>
          <a:xfrm>
            <a:off x="5787360" y="4464720"/>
            <a:ext cx="26532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"/>
          <p:cNvSpPr/>
          <p:nvPr/>
        </p:nvSpPr>
        <p:spPr>
          <a:xfrm>
            <a:off x="6159240" y="4464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"/>
          <p:cNvSpPr/>
          <p:nvPr/>
        </p:nvSpPr>
        <p:spPr>
          <a:xfrm>
            <a:off x="6531480" y="4464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"/>
          <p:cNvSpPr/>
          <p:nvPr/>
        </p:nvSpPr>
        <p:spPr>
          <a:xfrm>
            <a:off x="6903720" y="4464720"/>
            <a:ext cx="26532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"/>
          <p:cNvSpPr/>
          <p:nvPr/>
        </p:nvSpPr>
        <p:spPr>
          <a:xfrm>
            <a:off x="7275600" y="4464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"/>
          <p:cNvSpPr/>
          <p:nvPr/>
        </p:nvSpPr>
        <p:spPr>
          <a:xfrm>
            <a:off x="7647840" y="4464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"/>
          <p:cNvSpPr/>
          <p:nvPr/>
        </p:nvSpPr>
        <p:spPr>
          <a:xfrm>
            <a:off x="8020080" y="446472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"/>
          <p:cNvSpPr/>
          <p:nvPr/>
        </p:nvSpPr>
        <p:spPr>
          <a:xfrm>
            <a:off x="8391960" y="446472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"/>
          <p:cNvSpPr/>
          <p:nvPr/>
        </p:nvSpPr>
        <p:spPr>
          <a:xfrm>
            <a:off x="8764200" y="446472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"/>
          <p:cNvSpPr/>
          <p:nvPr/>
        </p:nvSpPr>
        <p:spPr>
          <a:xfrm>
            <a:off x="9136440" y="446472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"/>
          <p:cNvSpPr/>
          <p:nvPr/>
        </p:nvSpPr>
        <p:spPr>
          <a:xfrm>
            <a:off x="3528000" y="3384000"/>
            <a:ext cx="1435320" cy="144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"/>
          <p:cNvSpPr/>
          <p:nvPr/>
        </p:nvSpPr>
        <p:spPr>
          <a:xfrm>
            <a:off x="5004000" y="3384000"/>
            <a:ext cx="2972160" cy="144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"/>
          <p:cNvSpPr/>
          <p:nvPr/>
        </p:nvSpPr>
        <p:spPr>
          <a:xfrm>
            <a:off x="7993080" y="3384000"/>
            <a:ext cx="1435320" cy="144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9" name=""/>
          <p:cNvGrpSpPr/>
          <p:nvPr/>
        </p:nvGrpSpPr>
        <p:grpSpPr>
          <a:xfrm>
            <a:off x="6712200" y="3564000"/>
            <a:ext cx="1084680" cy="671040"/>
            <a:chOff x="6712200" y="3564000"/>
            <a:chExt cx="1084680" cy="671040"/>
          </a:xfrm>
        </p:grpSpPr>
        <p:sp>
          <p:nvSpPr>
            <p:cNvPr id="650" name=""/>
            <p:cNvSpPr/>
            <p:nvPr/>
          </p:nvSpPr>
          <p:spPr>
            <a:xfrm>
              <a:off x="6818400" y="3564000"/>
              <a:ext cx="80892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51" name="" descr=""/>
            <p:cNvPicPr/>
            <p:nvPr/>
          </p:nvPicPr>
          <p:blipFill>
            <a:blip r:embed="rId6"/>
            <a:stretch/>
          </p:blipFill>
          <p:spPr>
            <a:xfrm>
              <a:off x="6712200" y="363600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652" name=""/>
          <p:cNvGrpSpPr/>
          <p:nvPr/>
        </p:nvGrpSpPr>
        <p:grpSpPr>
          <a:xfrm>
            <a:off x="8165520" y="3564000"/>
            <a:ext cx="1084680" cy="671040"/>
            <a:chOff x="8165520" y="3564000"/>
            <a:chExt cx="1084680" cy="671040"/>
          </a:xfrm>
        </p:grpSpPr>
        <p:sp>
          <p:nvSpPr>
            <p:cNvPr id="653" name=""/>
            <p:cNvSpPr/>
            <p:nvPr/>
          </p:nvSpPr>
          <p:spPr>
            <a:xfrm>
              <a:off x="8272080" y="3564000"/>
              <a:ext cx="80856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54" name="" descr=""/>
            <p:cNvPicPr/>
            <p:nvPr/>
          </p:nvPicPr>
          <p:blipFill>
            <a:blip r:embed="rId7"/>
            <a:stretch/>
          </p:blipFill>
          <p:spPr>
            <a:xfrm>
              <a:off x="8165520" y="363600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655" name=""/>
          <p:cNvGrpSpPr/>
          <p:nvPr/>
        </p:nvGrpSpPr>
        <p:grpSpPr>
          <a:xfrm>
            <a:off x="5226480" y="3554640"/>
            <a:ext cx="1084680" cy="670680"/>
            <a:chOff x="5226480" y="3554640"/>
            <a:chExt cx="1084680" cy="670680"/>
          </a:xfrm>
        </p:grpSpPr>
        <p:sp>
          <p:nvSpPr>
            <p:cNvPr id="656" name=""/>
            <p:cNvSpPr/>
            <p:nvPr/>
          </p:nvSpPr>
          <p:spPr>
            <a:xfrm>
              <a:off x="5332680" y="355464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57" name="" descr=""/>
            <p:cNvPicPr/>
            <p:nvPr/>
          </p:nvPicPr>
          <p:blipFill>
            <a:blip r:embed="rId8"/>
            <a:stretch/>
          </p:blipFill>
          <p:spPr>
            <a:xfrm>
              <a:off x="5226480" y="362664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658" name=""/>
          <p:cNvSpPr/>
          <p:nvPr/>
        </p:nvSpPr>
        <p:spPr>
          <a:xfrm>
            <a:off x="3708000" y="2448000"/>
            <a:ext cx="5580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"/>
          <p:cNvSpPr txBox="1"/>
          <p:nvPr/>
        </p:nvSpPr>
        <p:spPr>
          <a:xfrm>
            <a:off x="5868000" y="2737800"/>
            <a:ext cx="1260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Запрос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60" name=""/>
          <p:cNvSpPr txBox="1"/>
          <p:nvPr/>
        </p:nvSpPr>
        <p:spPr>
          <a:xfrm>
            <a:off x="3348000" y="648000"/>
            <a:ext cx="1800000" cy="77004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ff0000"/>
                </a:solidFill>
                <a:latin typeface="Arial"/>
              </a:rPr>
              <a:t>O(log(size))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61" name=""/>
          <p:cNvSpPr txBox="1"/>
          <p:nvPr/>
        </p:nvSpPr>
        <p:spPr>
          <a:xfrm>
            <a:off x="7920000" y="648360"/>
            <a:ext cx="1908000" cy="77004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ff0000"/>
                </a:solidFill>
                <a:latin typeface="Arial"/>
              </a:rPr>
              <a:t>O(log(size))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62" name=""/>
          <p:cNvSpPr txBox="1"/>
          <p:nvPr/>
        </p:nvSpPr>
        <p:spPr>
          <a:xfrm>
            <a:off x="5328000" y="648000"/>
            <a:ext cx="900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81d41a"/>
                </a:solidFill>
                <a:latin typeface="Arial"/>
              </a:rPr>
              <a:t>O(1)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63" name=""/>
          <p:cNvSpPr txBox="1"/>
          <p:nvPr/>
        </p:nvSpPr>
        <p:spPr>
          <a:xfrm>
            <a:off x="6768000" y="648360"/>
            <a:ext cx="900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81d41a"/>
                </a:solidFill>
                <a:latin typeface="Arial"/>
              </a:rPr>
              <a:t>O(1)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64" name=""/>
          <p:cNvSpPr txBox="1"/>
          <p:nvPr/>
        </p:nvSpPr>
        <p:spPr>
          <a:xfrm>
            <a:off x="3420000" y="4824000"/>
            <a:ext cx="1440000" cy="37368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ff0000"/>
                </a:solidFill>
                <a:latin typeface="Arial"/>
              </a:rPr>
              <a:t>Поток №1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65" name=""/>
          <p:cNvSpPr txBox="1"/>
          <p:nvPr/>
        </p:nvSpPr>
        <p:spPr>
          <a:xfrm>
            <a:off x="5688000" y="4824000"/>
            <a:ext cx="1692000" cy="37368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81d41a"/>
                </a:solidFill>
                <a:latin typeface="Arial"/>
              </a:rPr>
              <a:t>Поток №2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66" name=""/>
          <p:cNvSpPr txBox="1"/>
          <p:nvPr/>
        </p:nvSpPr>
        <p:spPr>
          <a:xfrm>
            <a:off x="8064000" y="4824000"/>
            <a:ext cx="1476000" cy="37368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ff0000"/>
                </a:solidFill>
                <a:latin typeface="Arial"/>
              </a:rPr>
              <a:t>Поток №3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67" name=""/>
          <p:cNvSpPr txBox="1"/>
          <p:nvPr/>
        </p:nvSpPr>
        <p:spPr>
          <a:xfrm>
            <a:off x="360000" y="1310760"/>
            <a:ext cx="3240000" cy="246924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Идея: выдать несколько  легких запросов одному потоку 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CF1956F0-BE11-4000-BCCC-28074E969384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grpSp>
        <p:nvGrpSpPr>
          <p:cNvPr id="669" name=""/>
          <p:cNvGrpSpPr/>
          <p:nvPr/>
        </p:nvGrpSpPr>
        <p:grpSpPr>
          <a:xfrm>
            <a:off x="3963960" y="900000"/>
            <a:ext cx="1084680" cy="670680"/>
            <a:chOff x="3963960" y="900000"/>
            <a:chExt cx="1084680" cy="670680"/>
          </a:xfrm>
        </p:grpSpPr>
        <p:sp>
          <p:nvSpPr>
            <p:cNvPr id="670" name=""/>
            <p:cNvSpPr/>
            <p:nvPr/>
          </p:nvSpPr>
          <p:spPr>
            <a:xfrm>
              <a:off x="4070160" y="90000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71" name="" descr=""/>
            <p:cNvPicPr/>
            <p:nvPr/>
          </p:nvPicPr>
          <p:blipFill>
            <a:blip r:embed="rId1"/>
            <a:stretch/>
          </p:blipFill>
          <p:spPr>
            <a:xfrm>
              <a:off x="3963960" y="97200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672" name=""/>
          <p:cNvSpPr/>
          <p:nvPr/>
        </p:nvSpPr>
        <p:spPr>
          <a:xfrm>
            <a:off x="3806640" y="180072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"/>
          <p:cNvSpPr/>
          <p:nvPr/>
        </p:nvSpPr>
        <p:spPr>
          <a:xfrm>
            <a:off x="4178520" y="180072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"/>
          <p:cNvSpPr/>
          <p:nvPr/>
        </p:nvSpPr>
        <p:spPr>
          <a:xfrm>
            <a:off x="4550760" y="180072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"/>
          <p:cNvSpPr/>
          <p:nvPr/>
        </p:nvSpPr>
        <p:spPr>
          <a:xfrm>
            <a:off x="4923000" y="180072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"/>
          <p:cNvSpPr/>
          <p:nvPr/>
        </p:nvSpPr>
        <p:spPr>
          <a:xfrm>
            <a:off x="5294880" y="1800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"/>
          <p:cNvSpPr/>
          <p:nvPr/>
        </p:nvSpPr>
        <p:spPr>
          <a:xfrm>
            <a:off x="5667120" y="1800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"/>
          <p:cNvSpPr/>
          <p:nvPr/>
        </p:nvSpPr>
        <p:spPr>
          <a:xfrm>
            <a:off x="6039360" y="1800720"/>
            <a:ext cx="26532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"/>
          <p:cNvSpPr/>
          <p:nvPr/>
        </p:nvSpPr>
        <p:spPr>
          <a:xfrm>
            <a:off x="6411240" y="1800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"/>
          <p:cNvSpPr/>
          <p:nvPr/>
        </p:nvSpPr>
        <p:spPr>
          <a:xfrm>
            <a:off x="6783480" y="1800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"/>
          <p:cNvSpPr/>
          <p:nvPr/>
        </p:nvSpPr>
        <p:spPr>
          <a:xfrm>
            <a:off x="7155720" y="1800720"/>
            <a:ext cx="26532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"/>
          <p:cNvSpPr/>
          <p:nvPr/>
        </p:nvSpPr>
        <p:spPr>
          <a:xfrm>
            <a:off x="7527600" y="1800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"/>
          <p:cNvSpPr/>
          <p:nvPr/>
        </p:nvSpPr>
        <p:spPr>
          <a:xfrm>
            <a:off x="7899840" y="1800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"/>
          <p:cNvSpPr/>
          <p:nvPr/>
        </p:nvSpPr>
        <p:spPr>
          <a:xfrm>
            <a:off x="8272080" y="180072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"/>
          <p:cNvSpPr/>
          <p:nvPr/>
        </p:nvSpPr>
        <p:spPr>
          <a:xfrm>
            <a:off x="8643960" y="180072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"/>
          <p:cNvSpPr/>
          <p:nvPr/>
        </p:nvSpPr>
        <p:spPr>
          <a:xfrm>
            <a:off x="9016200" y="180072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"/>
          <p:cNvSpPr/>
          <p:nvPr/>
        </p:nvSpPr>
        <p:spPr>
          <a:xfrm>
            <a:off x="9388440" y="180072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"/>
          <p:cNvSpPr/>
          <p:nvPr/>
        </p:nvSpPr>
        <p:spPr>
          <a:xfrm>
            <a:off x="3780000" y="720000"/>
            <a:ext cx="1435320" cy="144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"/>
          <p:cNvSpPr/>
          <p:nvPr/>
        </p:nvSpPr>
        <p:spPr>
          <a:xfrm>
            <a:off x="5256000" y="720000"/>
            <a:ext cx="2972160" cy="144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"/>
          <p:cNvSpPr/>
          <p:nvPr/>
        </p:nvSpPr>
        <p:spPr>
          <a:xfrm>
            <a:off x="8245080" y="720000"/>
            <a:ext cx="1435320" cy="144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91" name=""/>
          <p:cNvGrpSpPr/>
          <p:nvPr/>
        </p:nvGrpSpPr>
        <p:grpSpPr>
          <a:xfrm>
            <a:off x="6964200" y="900000"/>
            <a:ext cx="1084680" cy="671040"/>
            <a:chOff x="6964200" y="900000"/>
            <a:chExt cx="1084680" cy="671040"/>
          </a:xfrm>
        </p:grpSpPr>
        <p:sp>
          <p:nvSpPr>
            <p:cNvPr id="692" name=""/>
            <p:cNvSpPr/>
            <p:nvPr/>
          </p:nvSpPr>
          <p:spPr>
            <a:xfrm>
              <a:off x="7070400" y="900000"/>
              <a:ext cx="80892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93" name="" descr=""/>
            <p:cNvPicPr/>
            <p:nvPr/>
          </p:nvPicPr>
          <p:blipFill>
            <a:blip r:embed="rId2"/>
            <a:stretch/>
          </p:blipFill>
          <p:spPr>
            <a:xfrm>
              <a:off x="6964200" y="97200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694" name=""/>
          <p:cNvGrpSpPr/>
          <p:nvPr/>
        </p:nvGrpSpPr>
        <p:grpSpPr>
          <a:xfrm>
            <a:off x="8417520" y="900000"/>
            <a:ext cx="1084680" cy="671040"/>
            <a:chOff x="8417520" y="900000"/>
            <a:chExt cx="1084680" cy="671040"/>
          </a:xfrm>
        </p:grpSpPr>
        <p:sp>
          <p:nvSpPr>
            <p:cNvPr id="695" name=""/>
            <p:cNvSpPr/>
            <p:nvPr/>
          </p:nvSpPr>
          <p:spPr>
            <a:xfrm>
              <a:off x="8524080" y="900000"/>
              <a:ext cx="80856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96" name="" descr=""/>
            <p:cNvPicPr/>
            <p:nvPr/>
          </p:nvPicPr>
          <p:blipFill>
            <a:blip r:embed="rId3"/>
            <a:stretch/>
          </p:blipFill>
          <p:spPr>
            <a:xfrm>
              <a:off x="8417520" y="97200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697" name=""/>
          <p:cNvGrpSpPr/>
          <p:nvPr/>
        </p:nvGrpSpPr>
        <p:grpSpPr>
          <a:xfrm>
            <a:off x="5478480" y="890640"/>
            <a:ext cx="1084680" cy="670680"/>
            <a:chOff x="5478480" y="890640"/>
            <a:chExt cx="1084680" cy="670680"/>
          </a:xfrm>
        </p:grpSpPr>
        <p:sp>
          <p:nvSpPr>
            <p:cNvPr id="698" name=""/>
            <p:cNvSpPr/>
            <p:nvPr/>
          </p:nvSpPr>
          <p:spPr>
            <a:xfrm>
              <a:off x="5584680" y="89064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99" name="" descr=""/>
            <p:cNvPicPr/>
            <p:nvPr/>
          </p:nvPicPr>
          <p:blipFill>
            <a:blip r:embed="rId4"/>
            <a:stretch/>
          </p:blipFill>
          <p:spPr>
            <a:xfrm>
              <a:off x="5478480" y="96264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700" name=""/>
          <p:cNvSpPr txBox="1"/>
          <p:nvPr/>
        </p:nvSpPr>
        <p:spPr>
          <a:xfrm>
            <a:off x="3492000" y="2448000"/>
            <a:ext cx="2160000" cy="77004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ff0000"/>
                </a:solidFill>
                <a:latin typeface="Arial"/>
              </a:rPr>
              <a:t>O(log(n/(s+2))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01" name=""/>
          <p:cNvSpPr txBox="1"/>
          <p:nvPr/>
        </p:nvSpPr>
        <p:spPr>
          <a:xfrm>
            <a:off x="7920000" y="2469960"/>
            <a:ext cx="2088000" cy="77004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ff0000"/>
                </a:solidFill>
                <a:latin typeface="Arial"/>
              </a:rPr>
              <a:t>O(log(n/(s+2))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02" name=""/>
          <p:cNvSpPr txBox="1"/>
          <p:nvPr/>
        </p:nvSpPr>
        <p:spPr>
          <a:xfrm>
            <a:off x="5580000" y="2448000"/>
            <a:ext cx="900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81d41a"/>
                </a:solidFill>
                <a:latin typeface="Arial"/>
              </a:rPr>
              <a:t>O(1)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03" name=""/>
          <p:cNvSpPr txBox="1"/>
          <p:nvPr/>
        </p:nvSpPr>
        <p:spPr>
          <a:xfrm>
            <a:off x="7020000" y="2448360"/>
            <a:ext cx="900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81d41a"/>
                </a:solidFill>
                <a:latin typeface="Arial"/>
              </a:rPr>
              <a:t>O(1)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04" name=""/>
          <p:cNvSpPr txBox="1"/>
          <p:nvPr/>
        </p:nvSpPr>
        <p:spPr>
          <a:xfrm>
            <a:off x="3672000" y="2160000"/>
            <a:ext cx="1800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ff0000"/>
                </a:solidFill>
                <a:latin typeface="Arial"/>
              </a:rPr>
              <a:t>Поток №1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05" name=""/>
          <p:cNvSpPr txBox="1"/>
          <p:nvPr/>
        </p:nvSpPr>
        <p:spPr>
          <a:xfrm>
            <a:off x="5940000" y="2160000"/>
            <a:ext cx="1620000" cy="37368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81d41a"/>
                </a:solidFill>
                <a:latin typeface="Arial"/>
              </a:rPr>
              <a:t>Поток №2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06" name=""/>
          <p:cNvSpPr txBox="1"/>
          <p:nvPr/>
        </p:nvSpPr>
        <p:spPr>
          <a:xfrm>
            <a:off x="8172000" y="2138760"/>
            <a:ext cx="1728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solidFill>
                  <a:srgbClr val="ff0000"/>
                </a:solidFill>
                <a:latin typeface="Arial"/>
              </a:rPr>
              <a:t>Поток №3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07" name=""/>
          <p:cNvSpPr txBox="1"/>
          <p:nvPr/>
        </p:nvSpPr>
        <p:spPr>
          <a:xfrm>
            <a:off x="320400" y="800640"/>
            <a:ext cx="3639600" cy="178956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Введем обозначение: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 – (число подмассивов, на которые был разбит исходный массив) - 2.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08" name=""/>
          <p:cNvSpPr txBox="1"/>
          <p:nvPr/>
        </p:nvSpPr>
        <p:spPr>
          <a:xfrm>
            <a:off x="6552000" y="2463840"/>
            <a:ext cx="540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400" spc="-1" strike="noStrike">
                <a:latin typeface="Arial"/>
              </a:rPr>
              <a:t>+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09" name=""/>
          <p:cNvSpPr/>
          <p:nvPr/>
        </p:nvSpPr>
        <p:spPr>
          <a:xfrm>
            <a:off x="5400000" y="2880000"/>
            <a:ext cx="2772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"/>
          <p:cNvSpPr txBox="1"/>
          <p:nvPr/>
        </p:nvSpPr>
        <p:spPr>
          <a:xfrm>
            <a:off x="6228000" y="3096000"/>
            <a:ext cx="1260000" cy="110988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S штук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11" name=""/>
          <p:cNvSpPr txBox="1"/>
          <p:nvPr/>
        </p:nvSpPr>
        <p:spPr>
          <a:xfrm>
            <a:off x="360000" y="3130920"/>
            <a:ext cx="6300000" cy="280908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ModifyTree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Интервал O( max(log(n / (s+2), s) 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Работа O(s + 2*log(n/(s+2)))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GetTreeState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Noto Sans CJK SC"/>
              </a:rPr>
              <a:t>Интервал O( max(log(n / (s+2), s) 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Noto Sans CJK SC"/>
              </a:rPr>
              <a:t>Работа O(s + 2*log(n/(s+2)))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Память: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O(n + 3)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12" name=""/>
          <p:cNvSpPr txBox="1"/>
          <p:nvPr/>
        </p:nvSpPr>
        <p:spPr>
          <a:xfrm>
            <a:off x="0" y="360"/>
            <a:ext cx="1008000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Оценки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Тестирование (четвертая версия)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14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A6FD1305-C619-4BAE-A5D8-DB81FB9C11B9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pic>
        <p:nvPicPr>
          <p:cNvPr id="715" name="" descr=""/>
          <p:cNvPicPr/>
          <p:nvPr/>
        </p:nvPicPr>
        <p:blipFill>
          <a:blip r:embed="rId1"/>
          <a:stretch/>
        </p:blipFill>
        <p:spPr>
          <a:xfrm>
            <a:off x="468000" y="740160"/>
            <a:ext cx="3466440" cy="2391840"/>
          </a:xfrm>
          <a:prstGeom prst="rect">
            <a:avLst/>
          </a:prstGeom>
          <a:ln w="36000">
            <a:noFill/>
          </a:ln>
        </p:spPr>
      </p:pic>
      <p:pic>
        <p:nvPicPr>
          <p:cNvPr id="716" name="" descr=""/>
          <p:cNvPicPr/>
          <p:nvPr/>
        </p:nvPicPr>
        <p:blipFill>
          <a:blip r:embed="rId2"/>
          <a:stretch/>
        </p:blipFill>
        <p:spPr>
          <a:xfrm>
            <a:off x="498960" y="3183840"/>
            <a:ext cx="3389040" cy="2338560"/>
          </a:xfrm>
          <a:prstGeom prst="rect">
            <a:avLst/>
          </a:prstGeom>
          <a:ln w="36000">
            <a:noFill/>
          </a:ln>
        </p:spPr>
      </p:pic>
      <p:pic>
        <p:nvPicPr>
          <p:cNvPr id="717" name="" descr=""/>
          <p:cNvPicPr/>
          <p:nvPr/>
        </p:nvPicPr>
        <p:blipFill>
          <a:blip r:embed="rId3"/>
          <a:stretch/>
        </p:blipFill>
        <p:spPr>
          <a:xfrm>
            <a:off x="4824000" y="756000"/>
            <a:ext cx="3327480" cy="2340000"/>
          </a:xfrm>
          <a:prstGeom prst="rect">
            <a:avLst/>
          </a:prstGeom>
          <a:ln w="36000">
            <a:noFill/>
          </a:ln>
        </p:spPr>
      </p:pic>
      <p:pic>
        <p:nvPicPr>
          <p:cNvPr id="718" name="" descr=""/>
          <p:cNvPicPr/>
          <p:nvPr/>
        </p:nvPicPr>
        <p:blipFill>
          <a:blip r:embed="rId4"/>
          <a:stretch/>
        </p:blipFill>
        <p:spPr>
          <a:xfrm>
            <a:off x="4662360" y="3168000"/>
            <a:ext cx="3482280" cy="236340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Тестирование (четвертая версия)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20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66410771-6985-44D6-B411-F32DD7C084A8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pic>
        <p:nvPicPr>
          <p:cNvPr id="721" name="" descr=""/>
          <p:cNvPicPr/>
          <p:nvPr/>
        </p:nvPicPr>
        <p:blipFill>
          <a:blip r:embed="rId1"/>
          <a:stretch/>
        </p:blipFill>
        <p:spPr>
          <a:xfrm>
            <a:off x="4932000" y="720000"/>
            <a:ext cx="3533760" cy="2366640"/>
          </a:xfrm>
          <a:prstGeom prst="rect">
            <a:avLst/>
          </a:prstGeom>
          <a:ln w="36000">
            <a:noFill/>
          </a:ln>
        </p:spPr>
      </p:pic>
      <p:pic>
        <p:nvPicPr>
          <p:cNvPr id="722" name="" descr=""/>
          <p:cNvPicPr/>
          <p:nvPr/>
        </p:nvPicPr>
        <p:blipFill>
          <a:blip r:embed="rId2"/>
          <a:stretch/>
        </p:blipFill>
        <p:spPr>
          <a:xfrm>
            <a:off x="612000" y="756000"/>
            <a:ext cx="3600000" cy="2410920"/>
          </a:xfrm>
          <a:prstGeom prst="rect">
            <a:avLst/>
          </a:prstGeom>
          <a:ln w="36000">
            <a:noFill/>
          </a:ln>
        </p:spPr>
      </p:pic>
      <p:pic>
        <p:nvPicPr>
          <p:cNvPr id="723" name="" descr=""/>
          <p:cNvPicPr/>
          <p:nvPr/>
        </p:nvPicPr>
        <p:blipFill>
          <a:blip r:embed="rId3"/>
          <a:stretch/>
        </p:blipFill>
        <p:spPr>
          <a:xfrm>
            <a:off x="612000" y="3169080"/>
            <a:ext cx="3600000" cy="2410920"/>
          </a:xfrm>
          <a:prstGeom prst="rect">
            <a:avLst/>
          </a:prstGeom>
          <a:ln w="36000">
            <a:noFill/>
          </a:ln>
        </p:spPr>
      </p:pic>
      <p:pic>
        <p:nvPicPr>
          <p:cNvPr id="724" name="" descr=""/>
          <p:cNvPicPr/>
          <p:nvPr/>
        </p:nvPicPr>
        <p:blipFill>
          <a:blip r:embed="rId4"/>
          <a:stretch/>
        </p:blipFill>
        <p:spPr>
          <a:xfrm>
            <a:off x="4957920" y="3348000"/>
            <a:ext cx="3528360" cy="227124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712A2F16-4A74-47FC-BA7B-D85EA439E770}" type="slidenum">
              <a:rPr b="0" lang="en-GB" sz="2100" spc="-1" strike="noStrike">
                <a:latin typeface="Arial"/>
              </a:rPr>
              <a:t>&lt;number&gt;</a:t>
            </a:fld>
            <a:endParaRPr b="0" lang="en-GB" sz="2100" spc="-1" strike="noStrike">
              <a:latin typeface="Arial"/>
            </a:endParaRPr>
          </a:p>
        </p:txBody>
      </p:sp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Итоги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graphicFrame>
        <p:nvGraphicFramePr>
          <p:cNvPr id="727" name=""/>
          <p:cNvGraphicFramePr/>
          <p:nvPr/>
        </p:nvGraphicFramePr>
        <p:xfrm>
          <a:off x="4993200" y="1142640"/>
          <a:ext cx="4701600" cy="3975840"/>
        </p:xfrm>
        <a:graphic>
          <a:graphicData uri="http://schemas.openxmlformats.org/drawingml/2006/table">
            <a:tbl>
              <a:tblPr/>
              <a:tblGrid>
                <a:gridCol w="1738080"/>
                <a:gridCol w="1425600"/>
                <a:gridCol w="1538280"/>
              </a:tblGrid>
              <a:tr h="1234080">
                <a:tc gridSpan="3"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2000" spc="-1" strike="noStrike">
                          <a:latin typeface="Arial"/>
                        </a:rPr>
                        <a:t>Сравнение с эталоном лучших временных показателей разных версий на массиве медленных данных размера 2*10^7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 hMerge="1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 hMerge="1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latin typeface="Arial"/>
                        </a:rPr>
                        <a:t>Версия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latin typeface="Arial"/>
                        </a:rPr>
                        <a:t>Modify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latin typeface="Arial"/>
                        </a:rPr>
                        <a:t>State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1  (t = 5)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5eb91e"/>
                          </a:solidFill>
                          <a:latin typeface="Arial"/>
                        </a:rPr>
                        <a:t>-26%</a:t>
                      </a:r>
                      <a:endParaRPr b="0" lang="en-GB" sz="1600" spc="-1" strike="noStrike">
                        <a:solidFill>
                          <a:srgbClr val="5eb91e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4%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2  (t = 4)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5eb91e"/>
                          </a:solidFill>
                          <a:latin typeface="Arial"/>
                        </a:rPr>
                        <a:t>-22%</a:t>
                      </a:r>
                      <a:endParaRPr b="0" lang="en-GB" sz="1600" spc="-1" strike="noStrike">
                        <a:solidFill>
                          <a:srgbClr val="5eb91e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5eb91e"/>
                          </a:solidFill>
                          <a:latin typeface="Arial"/>
                        </a:rPr>
                        <a:t>-1%</a:t>
                      </a:r>
                      <a:endParaRPr b="0" lang="en-GB" sz="1600" spc="-1" strike="noStrike">
                        <a:solidFill>
                          <a:srgbClr val="5eb91e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3 (t =4 или 10)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5eb91e"/>
                          </a:solidFill>
                          <a:latin typeface="Arial"/>
                        </a:rPr>
                        <a:t>-24%</a:t>
                      </a:r>
                      <a:endParaRPr b="0" lang="en-GB" sz="1600" spc="-1" strike="noStrike">
                        <a:solidFill>
                          <a:srgbClr val="5eb91e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5eb91e"/>
                          </a:solidFill>
                          <a:latin typeface="Arial"/>
                        </a:rPr>
                        <a:t>-20%</a:t>
                      </a:r>
                      <a:endParaRPr b="0" lang="en-GB" sz="1600" spc="-1" strike="noStrike">
                        <a:solidFill>
                          <a:srgbClr val="5eb91e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3* (t =2+(2+2))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5eb91e"/>
                          </a:solidFill>
                          <a:latin typeface="Arial"/>
                        </a:rPr>
                        <a:t>-19%</a:t>
                      </a:r>
                      <a:endParaRPr b="0" lang="en-GB" sz="1600" spc="-1" strike="noStrike">
                        <a:solidFill>
                          <a:srgbClr val="5eb91e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5eb91e"/>
                          </a:solidFill>
                          <a:latin typeface="Arial"/>
                        </a:rPr>
                        <a:t>-13%</a:t>
                      </a:r>
                      <a:endParaRPr b="0" lang="en-GB" sz="1600" spc="-1" strike="noStrike">
                        <a:solidFill>
                          <a:srgbClr val="5eb91e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4  (s = 2)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5eb91e"/>
                          </a:solidFill>
                          <a:latin typeface="Arial"/>
                        </a:rPr>
                        <a:t>-20%</a:t>
                      </a:r>
                      <a:endParaRPr b="0" lang="en-GB" sz="1600" spc="-1" strike="noStrike">
                        <a:solidFill>
                          <a:srgbClr val="5eb91e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5eb91e"/>
                          </a:solidFill>
                          <a:latin typeface="Arial"/>
                        </a:rPr>
                        <a:t>-19%</a:t>
                      </a:r>
                      <a:endParaRPr b="0" lang="en-GB" sz="1600" spc="-1" strike="noStrike">
                        <a:solidFill>
                          <a:srgbClr val="5eb91e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3992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4  (s=  3)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5eb91e"/>
                          </a:solidFill>
                          <a:latin typeface="Arial"/>
                        </a:rPr>
                        <a:t>-26%</a:t>
                      </a:r>
                      <a:endParaRPr b="0" lang="en-GB" sz="1600" spc="-1" strike="noStrike">
                        <a:solidFill>
                          <a:srgbClr val="5eb91e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5eb91e"/>
                          </a:solidFill>
                          <a:latin typeface="Arial"/>
                        </a:rPr>
                        <a:t>-25%</a:t>
                      </a:r>
                      <a:endParaRPr b="0" lang="en-GB" sz="1600" spc="-1" strike="noStrike">
                        <a:solidFill>
                          <a:srgbClr val="5eb91e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8" name=""/>
          <p:cNvGraphicFramePr/>
          <p:nvPr/>
        </p:nvGraphicFramePr>
        <p:xfrm>
          <a:off x="230040" y="1144440"/>
          <a:ext cx="4701600" cy="4581000"/>
        </p:xfrm>
        <a:graphic>
          <a:graphicData uri="http://schemas.openxmlformats.org/drawingml/2006/table">
            <a:tbl>
              <a:tblPr/>
              <a:tblGrid>
                <a:gridCol w="1738080"/>
                <a:gridCol w="1425600"/>
                <a:gridCol w="1538280"/>
              </a:tblGrid>
              <a:tr h="298080">
                <a:tc gridSpan="3"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2000" spc="-1" strike="noStrike">
                          <a:latin typeface="Arial"/>
                        </a:rPr>
                        <a:t>Сравнение с эталоном лучших временных показателей разных версий на массиве быстрых данных размера 2*10^7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 hMerge="1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 hMerge="1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latin typeface="Arial"/>
                        </a:rPr>
                        <a:t>Версия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latin typeface="Arial"/>
                        </a:rPr>
                        <a:t>Modify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latin typeface="Arial"/>
                        </a:rPr>
                        <a:t>State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1  (t = 2)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+49%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+782%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2  (t = 2)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468a1a"/>
                          </a:solidFill>
                          <a:latin typeface="Arial"/>
                        </a:rPr>
                        <a:t>-2%</a:t>
                      </a:r>
                      <a:endParaRPr b="0" lang="en-GB" sz="1600" spc="-1" strike="noStrike">
                        <a:solidFill>
                          <a:srgbClr val="468a1a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+419%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3  (t = 2)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2%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17%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3* (t =2+(2+2))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8%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75%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</a:tr>
              <a:tr h="398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4  (s = 2)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12%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10%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3992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600" spc="-1" strike="noStrike">
                          <a:latin typeface="Arial"/>
                        </a:rPr>
                        <a:t>4  (s=  3)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2%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24%</a:t>
                      </a:r>
                      <a:endParaRPr b="0" lang="en-GB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9FDCE2EB-82B1-4B19-A4D7-3924C440B843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Заключение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31" name=""/>
          <p:cNvSpPr txBox="1"/>
          <p:nvPr/>
        </p:nvSpPr>
        <p:spPr>
          <a:xfrm>
            <a:off x="360000" y="900000"/>
            <a:ext cx="9360000" cy="314892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В процессе выполнения курсовой </a:t>
            </a:r>
            <a:r>
              <a:rPr b="0" lang="en-GB" sz="2000" spc="-1" strike="noStrike">
                <a:latin typeface="Arial"/>
              </a:rPr>
              <a:t>работы были получены следующие </a:t>
            </a:r>
            <a:r>
              <a:rPr b="0" lang="en-GB" sz="2000" spc="-1" strike="noStrike">
                <a:latin typeface="Arial"/>
              </a:rPr>
              <a:t>результаты: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000" spc="-1" strike="noStrike">
                <a:latin typeface="Arial"/>
                <a:ea typeface="Noto Sans CJK SC"/>
              </a:rPr>
              <a:t>• </a:t>
            </a:r>
            <a:r>
              <a:rPr b="0" lang="en-GB" sz="2000" spc="-1" strike="noStrike">
                <a:latin typeface="Arial"/>
              </a:rPr>
              <a:t>Изучены основные особенности </a:t>
            </a:r>
            <a:r>
              <a:rPr b="0" lang="en-GB" sz="2000" spc="-1" strike="noStrike">
                <a:latin typeface="Arial"/>
              </a:rPr>
              <a:t>работы многопоточного приложения;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000" spc="-1" strike="noStrike">
                <a:latin typeface="Arial"/>
              </a:rPr>
              <a:t>• </a:t>
            </a:r>
            <a:r>
              <a:rPr b="0" lang="en-GB" sz="2000" spc="-1" strike="noStrike">
                <a:latin typeface="Arial"/>
              </a:rPr>
              <a:t>Разработаны 5 вариантов </a:t>
            </a:r>
            <a:r>
              <a:rPr b="0" lang="en-GB" sz="2000" spc="-1" strike="noStrike">
                <a:latin typeface="Arial"/>
              </a:rPr>
              <a:t>требуемой структуры;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000" spc="-1" strike="noStrike">
                <a:latin typeface="Arial"/>
              </a:rPr>
              <a:t>• </a:t>
            </a:r>
            <a:r>
              <a:rPr b="0" lang="en-GB" sz="2000" spc="-1" strike="noStrike">
                <a:latin typeface="Arial"/>
              </a:rPr>
              <a:t>Протестирована корректность </a:t>
            </a:r>
            <a:r>
              <a:rPr b="0" lang="en-GB" sz="2000" spc="-1" strike="noStrike">
                <a:latin typeface="Arial"/>
              </a:rPr>
              <a:t>работы разработанных структур;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000" spc="-1" strike="noStrike">
                <a:latin typeface="Arial"/>
              </a:rPr>
              <a:t>• </a:t>
            </a:r>
            <a:r>
              <a:rPr b="0" lang="en-GB" sz="2000" spc="-1" strike="noStrike">
                <a:latin typeface="Arial"/>
              </a:rPr>
              <a:t>Проведены оценки временных </a:t>
            </a:r>
            <a:r>
              <a:rPr b="0" lang="en-GB" sz="2000" spc="-1" strike="noStrike">
                <a:latin typeface="Arial"/>
              </a:rPr>
              <a:t>характеристик разработанных </a:t>
            </a:r>
            <a:r>
              <a:rPr b="0" lang="en-GB" sz="2000" spc="-1" strike="noStrike">
                <a:latin typeface="Arial"/>
              </a:rPr>
              <a:t>структур.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"/>
          <p:cNvSpPr txBox="1"/>
          <p:nvPr/>
        </p:nvSpPr>
        <p:spPr>
          <a:xfrm>
            <a:off x="180000" y="1980000"/>
            <a:ext cx="9900000" cy="484812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400" spc="-1" strike="noStrike">
                <a:latin typeface="Arial"/>
              </a:rPr>
              <a:t>[1] Rivest R. L. Stein C. Cormen T. H., Leiserson C. E. Introduction to algorithms, 2022.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latin typeface="Arial"/>
              </a:rPr>
              <a:t>[2] ThreadSanitizer documentation [Electronic resource]. Mode of access: https://clang.llvm.org/docs/ThreadSanitizer.html. Date of access: 16.05.2024.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latin typeface="Arial"/>
              </a:rPr>
              <a:t>[3] C++ documentation [Electronic resource]. Mode of access: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latin typeface="Arial"/>
              </a:rPr>
              <a:t>https://en.cppreference.com/w/. Date of access: 16.05.2024.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latin typeface="Arial"/>
              </a:rPr>
              <a:t>[4] Тель Ж. Введение в распределенные алгоритмы, 2009.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0" y="-37800"/>
            <a:ext cx="10080000" cy="151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390" spc="-1" strike="noStrike">
                <a:solidFill>
                  <a:srgbClr val="000000"/>
                </a:solidFill>
                <a:latin typeface="Noto Sans"/>
              </a:rPr>
              <a:t>СПИСОК ИСПОЛЬЗОВАННОЙ ЛИТЕРАТУРЫ</a:t>
            </a: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639720" y="2027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390" spc="-1" strike="noStrike">
                <a:solidFill>
                  <a:srgbClr val="000000"/>
                </a:solidFill>
                <a:latin typeface="Noto Sans"/>
              </a:rPr>
              <a:t>Спасибо за внимание!</a:t>
            </a:r>
            <a:endParaRPr b="0" lang="en-GB" sz="439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35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BD1EEB59-A539-404D-AE4F-4042DB2CA884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39720" y="11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Постановка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задачи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8998560" y="515268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DA022139-CCAB-40A1-8581-1C04C9760F2D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432000" y="4680000"/>
            <a:ext cx="360000" cy="36000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936000" y="4680000"/>
            <a:ext cx="360000" cy="36000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>
            <a:off x="1440000" y="4680000"/>
            <a:ext cx="360000" cy="360000"/>
          </a:xfrm>
          <a:prstGeom prst="rect">
            <a:avLst/>
          </a:prstGeom>
          <a:solidFill>
            <a:srgbClr val="8dff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1944000" y="4680000"/>
            <a:ext cx="360000" cy="360000"/>
          </a:xfrm>
          <a:prstGeom prst="rect">
            <a:avLst/>
          </a:prstGeom>
          <a:solidFill>
            <a:srgbClr val="8dff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"/>
          <p:cNvSpPr/>
          <p:nvPr/>
        </p:nvSpPr>
        <p:spPr>
          <a:xfrm>
            <a:off x="2448000" y="4680000"/>
            <a:ext cx="360000" cy="360000"/>
          </a:xfrm>
          <a:prstGeom prst="rect">
            <a:avLst/>
          </a:prstGeom>
          <a:solidFill>
            <a:srgbClr val="8dff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"/>
          <p:cNvSpPr/>
          <p:nvPr/>
        </p:nvSpPr>
        <p:spPr>
          <a:xfrm>
            <a:off x="2952000" y="4680000"/>
            <a:ext cx="360000" cy="360000"/>
          </a:xfrm>
          <a:prstGeom prst="rect">
            <a:avLst/>
          </a:prstGeom>
          <a:solidFill>
            <a:srgbClr val="8dff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"/>
          <p:cNvSpPr/>
          <p:nvPr/>
        </p:nvSpPr>
        <p:spPr>
          <a:xfrm>
            <a:off x="3456000" y="4680000"/>
            <a:ext cx="360000" cy="36000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"/>
          <p:cNvSpPr/>
          <p:nvPr/>
        </p:nvSpPr>
        <p:spPr>
          <a:xfrm>
            <a:off x="3960000" y="4680000"/>
            <a:ext cx="360000" cy="36000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5328000" y="4680000"/>
            <a:ext cx="360000" cy="36000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"/>
          <p:cNvSpPr/>
          <p:nvPr/>
        </p:nvSpPr>
        <p:spPr>
          <a:xfrm>
            <a:off x="5832000" y="4680000"/>
            <a:ext cx="360000" cy="36000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6336000" y="4680000"/>
            <a:ext cx="360000" cy="36000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/>
          <p:nvPr/>
        </p:nvSpPr>
        <p:spPr>
          <a:xfrm>
            <a:off x="6840000" y="4680000"/>
            <a:ext cx="360000" cy="36000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"/>
          <p:cNvSpPr/>
          <p:nvPr/>
        </p:nvSpPr>
        <p:spPr>
          <a:xfrm>
            <a:off x="7344000" y="4680000"/>
            <a:ext cx="360000" cy="360000"/>
          </a:xfrm>
          <a:prstGeom prst="rect">
            <a:avLst/>
          </a:prstGeom>
          <a:solidFill>
            <a:srgbClr val="ff8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"/>
          <p:cNvSpPr/>
          <p:nvPr/>
        </p:nvSpPr>
        <p:spPr>
          <a:xfrm>
            <a:off x="7848000" y="4680000"/>
            <a:ext cx="360000" cy="360000"/>
          </a:xfrm>
          <a:prstGeom prst="rect">
            <a:avLst/>
          </a:prstGeom>
          <a:solidFill>
            <a:srgbClr val="ff8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"/>
          <p:cNvSpPr/>
          <p:nvPr/>
        </p:nvSpPr>
        <p:spPr>
          <a:xfrm>
            <a:off x="8352000" y="4680000"/>
            <a:ext cx="360000" cy="360000"/>
          </a:xfrm>
          <a:prstGeom prst="rect">
            <a:avLst/>
          </a:prstGeom>
          <a:solidFill>
            <a:srgbClr val="ff8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8856000" y="4680000"/>
            <a:ext cx="360000" cy="36000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>
            <a:off x="1332000" y="4500000"/>
            <a:ext cx="2088000" cy="720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"/>
          <p:cNvSpPr txBox="1"/>
          <p:nvPr/>
        </p:nvSpPr>
        <p:spPr>
          <a:xfrm>
            <a:off x="1800000" y="4140000"/>
            <a:ext cx="1260000" cy="540000"/>
          </a:xfrm>
          <a:prstGeom prst="rect">
            <a:avLst/>
          </a:prstGeom>
          <a:noFill/>
          <a:ln w="36000">
            <a:noFill/>
          </a:ln>
        </p:spPr>
      </p:sp>
      <p:sp>
        <p:nvSpPr>
          <p:cNvPr id="159" name=""/>
          <p:cNvSpPr/>
          <p:nvPr/>
        </p:nvSpPr>
        <p:spPr>
          <a:xfrm>
            <a:off x="7272000" y="4500000"/>
            <a:ext cx="1512000" cy="720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"/>
          <p:cNvSpPr txBox="1"/>
          <p:nvPr/>
        </p:nvSpPr>
        <p:spPr>
          <a:xfrm>
            <a:off x="360000" y="900000"/>
            <a:ext cx="9360000" cy="348876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Целью курсовой работы является </a:t>
            </a:r>
            <a:r>
              <a:rPr b="0" lang="en-GB" sz="2000" spc="-1" strike="noStrike">
                <a:latin typeface="Arial"/>
              </a:rPr>
              <a:t>реализация на языке C++ </a:t>
            </a:r>
            <a:r>
              <a:rPr b="0" lang="en-GB" sz="2000" spc="-1" strike="noStrike">
                <a:latin typeface="Arial"/>
              </a:rPr>
              <a:t>шаблонной структуры над массивом </a:t>
            </a:r>
            <a:r>
              <a:rPr b="0" lang="en-GB" sz="2000" spc="-1" strike="noStrike">
                <a:latin typeface="Arial"/>
              </a:rPr>
              <a:t>однородных данных, </a:t>
            </a:r>
            <a:r>
              <a:rPr b="0" lang="en-GB" sz="2000" spc="-1" strike="noStrike">
                <a:latin typeface="Arial"/>
              </a:rPr>
              <a:t>предоставляющей пользователю </a:t>
            </a:r>
            <a:r>
              <a:rPr b="0" lang="en-GB" sz="2000" spc="-1" strike="noStrike">
                <a:latin typeface="Arial"/>
              </a:rPr>
              <a:t>интерфейс для модификиции </a:t>
            </a:r>
            <a:r>
              <a:rPr b="0" lang="en-GB" sz="2000" spc="-1" strike="noStrike">
                <a:latin typeface="Arial"/>
              </a:rPr>
              <a:t>данных на отрезке и получения </a:t>
            </a:r>
            <a:r>
              <a:rPr b="0" lang="en-GB" sz="2000" spc="-1" strike="noStrike">
                <a:latin typeface="Arial"/>
              </a:rPr>
              <a:t>состояния отрезка, которая при этом </a:t>
            </a:r>
            <a:r>
              <a:rPr b="0" lang="en-GB" sz="2000" spc="-1" strike="noStrike">
                <a:latin typeface="Arial"/>
              </a:rPr>
              <a:t>использует параллельные </a:t>
            </a:r>
            <a:r>
              <a:rPr b="0" lang="en-GB" sz="2000" spc="-1" strike="noStrike">
                <a:latin typeface="Arial"/>
              </a:rPr>
              <a:t>алгоритмы, чтобы ускорить </a:t>
            </a:r>
            <a:r>
              <a:rPr b="0" lang="en-GB" sz="2000" spc="-1" strike="noStrike">
                <a:latin typeface="Arial"/>
              </a:rPr>
              <a:t>выполнение данных операций по </a:t>
            </a:r>
            <a:r>
              <a:rPr b="0" lang="en-GB" sz="2000" spc="-1" strike="noStrike">
                <a:latin typeface="Arial"/>
              </a:rPr>
              <a:t>сравнению с последовательной </a:t>
            </a:r>
            <a:r>
              <a:rPr b="0" lang="en-GB" sz="2000" spc="-1" strike="noStrike">
                <a:latin typeface="Arial"/>
              </a:rPr>
              <a:t>версией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39720" y="11520"/>
            <a:ext cx="86857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Постановка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задачи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8998560" y="515268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2616C94E-A13F-4EB3-BC97-01243CE71269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sp>
        <p:nvSpPr>
          <p:cNvPr id="163" name=""/>
          <p:cNvSpPr txBox="1"/>
          <p:nvPr/>
        </p:nvSpPr>
        <p:spPr>
          <a:xfrm>
            <a:off x="360000" y="788040"/>
            <a:ext cx="9360000" cy="518796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Интерфейс предоставляемый пользователю – это возможность передать в шаблон структуры политику модификации однородных данных на отрезке, которая должна реализовывать следующие функции: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GetState(a, b)</a:t>
            </a:r>
            <a:r>
              <a:rPr b="0" lang="en-GB" sz="2000" spc="-1" strike="noStrike">
                <a:latin typeface="Arial"/>
              </a:rPr>
              <a:t>: вернуть состояние отрезка, состоящего из элементов a и b. Данная операция должна быть ассоциативной;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GetNullState()</a:t>
            </a:r>
            <a:r>
              <a:rPr b="0" lang="en-GB" sz="2000" spc="-1" strike="noStrike">
                <a:latin typeface="Arial"/>
              </a:rPr>
              <a:t>: вернуть ноль относительно операции взятия состояния;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GetModifiedState(init_state, values_count, modifier)</a:t>
            </a:r>
            <a:r>
              <a:rPr b="0" lang="en-GB" sz="2000" spc="-1" strike="noStrike">
                <a:latin typeface="Arial"/>
              </a:rPr>
              <a:t>: вернуть модифицированное состояние отрезка состоящего из values_count элементов и имеющего до модификации состояние init_state, в соответствие со значением modifier. Результат должен быть аналогичен многократному вызову GetState.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685720" cy="138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Области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применения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параллельных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алгоритмов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540000" y="1870920"/>
            <a:ext cx="9000000" cy="280908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Базы данных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Машинное обучение и анализ </a:t>
            </a:r>
            <a:r>
              <a:rPr b="0" lang="en-GB" sz="2000" spc="-1" strike="noStrike">
                <a:latin typeface="Arial"/>
              </a:rPr>
              <a:t>данных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Вычислительная физика и научные </a:t>
            </a:r>
            <a:r>
              <a:rPr b="0" lang="en-GB" sz="2000" spc="-1" strike="noStrike">
                <a:latin typeface="Arial"/>
              </a:rPr>
              <a:t>расчеты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Графические приложения и игры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И т.п</a:t>
            </a:r>
            <a:r>
              <a:rPr b="0" lang="en-GB" sz="2400" spc="-1" strike="noStrike">
                <a:latin typeface="Arial"/>
              </a:rPr>
              <a:t>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6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6AF5EF7B-86C4-46F4-92C9-E43080830041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20000" y="0"/>
            <a:ext cx="8496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Первый вариант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реализации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7842643A-6756-4E6C-BDA3-DCC2767B1E21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grpSp>
        <p:nvGrpSpPr>
          <p:cNvPr id="169" name=""/>
          <p:cNvGrpSpPr/>
          <p:nvPr/>
        </p:nvGrpSpPr>
        <p:grpSpPr>
          <a:xfrm>
            <a:off x="2088360" y="4202640"/>
            <a:ext cx="1084680" cy="670680"/>
            <a:chOff x="2088360" y="4202640"/>
            <a:chExt cx="1084680" cy="670680"/>
          </a:xfrm>
        </p:grpSpPr>
        <p:sp>
          <p:nvSpPr>
            <p:cNvPr id="170" name=""/>
            <p:cNvSpPr/>
            <p:nvPr/>
          </p:nvSpPr>
          <p:spPr>
            <a:xfrm>
              <a:off x="2194560" y="4202640"/>
              <a:ext cx="809280" cy="67068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1" name="" descr=""/>
            <p:cNvPicPr/>
            <p:nvPr/>
          </p:nvPicPr>
          <p:blipFill>
            <a:blip r:embed="rId1"/>
            <a:stretch/>
          </p:blipFill>
          <p:spPr>
            <a:xfrm>
              <a:off x="2088360" y="4274640"/>
              <a:ext cx="1084680" cy="59868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172" name=""/>
          <p:cNvSpPr/>
          <p:nvPr/>
        </p:nvSpPr>
        <p:spPr>
          <a:xfrm>
            <a:off x="452880" y="496872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824760" y="496872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"/>
          <p:cNvSpPr/>
          <p:nvPr/>
        </p:nvSpPr>
        <p:spPr>
          <a:xfrm>
            <a:off x="1197000" y="4968720"/>
            <a:ext cx="26568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"/>
          <p:cNvSpPr/>
          <p:nvPr/>
        </p:nvSpPr>
        <p:spPr>
          <a:xfrm>
            <a:off x="1569240" y="4968720"/>
            <a:ext cx="265320" cy="239760"/>
          </a:xfrm>
          <a:prstGeom prst="rect">
            <a:avLst/>
          </a:pr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/>
          <p:nvPr/>
        </p:nvSpPr>
        <p:spPr>
          <a:xfrm>
            <a:off x="1941120" y="4968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>
            <a:off x="2313360" y="4968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>
            <a:off x="2685600" y="4968720"/>
            <a:ext cx="26532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3057480" y="4968720"/>
            <a:ext cx="265680" cy="239760"/>
          </a:xfrm>
          <a:prstGeom prst="rect">
            <a:avLst/>
          </a:prstGeom>
          <a:solidFill>
            <a:srgbClr val="2a60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/>
          <p:nvPr/>
        </p:nvSpPr>
        <p:spPr>
          <a:xfrm>
            <a:off x="3429720" y="4968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>
            <a:off x="3801960" y="4968720"/>
            <a:ext cx="26532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"/>
          <p:cNvSpPr/>
          <p:nvPr/>
        </p:nvSpPr>
        <p:spPr>
          <a:xfrm>
            <a:off x="4173840" y="4968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>
            <a:off x="4546080" y="4968720"/>
            <a:ext cx="265680" cy="239760"/>
          </a:xfrm>
          <a:prstGeom prst="rect">
            <a:avLst/>
          </a:prstGeom>
          <a:solidFill>
            <a:srgbClr val="1584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>
            <a:off x="4918320" y="496872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>
            <a:off x="5290200" y="496872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>
            <a:off x="5662440" y="4968720"/>
            <a:ext cx="26568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6034680" y="4968720"/>
            <a:ext cx="265320" cy="239760"/>
          </a:xfrm>
          <a:prstGeom prst="rect">
            <a:avLst/>
          </a:prstGeom>
          <a:solidFill>
            <a:srgbClr val="81d41a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426240" y="4068000"/>
            <a:ext cx="1435320" cy="126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1914480" y="4058640"/>
            <a:ext cx="1435320" cy="126936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/>
          <p:nvPr/>
        </p:nvSpPr>
        <p:spPr>
          <a:xfrm>
            <a:off x="3403080" y="4068000"/>
            <a:ext cx="1435320" cy="1260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>
            <a:off x="4891320" y="4082400"/>
            <a:ext cx="1435320" cy="12456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2" name=""/>
          <p:cNvGrpSpPr/>
          <p:nvPr/>
        </p:nvGrpSpPr>
        <p:grpSpPr>
          <a:xfrm>
            <a:off x="3601800" y="4190400"/>
            <a:ext cx="1084680" cy="671040"/>
            <a:chOff x="3601800" y="4190400"/>
            <a:chExt cx="1084680" cy="671040"/>
          </a:xfrm>
        </p:grpSpPr>
        <p:sp>
          <p:nvSpPr>
            <p:cNvPr id="193" name=""/>
            <p:cNvSpPr/>
            <p:nvPr/>
          </p:nvSpPr>
          <p:spPr>
            <a:xfrm>
              <a:off x="3708000" y="4190400"/>
              <a:ext cx="80892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4" name="" descr=""/>
            <p:cNvPicPr/>
            <p:nvPr/>
          </p:nvPicPr>
          <p:blipFill>
            <a:blip r:embed="rId2"/>
            <a:stretch/>
          </p:blipFill>
          <p:spPr>
            <a:xfrm>
              <a:off x="3601800" y="426240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grpSp>
        <p:nvGrpSpPr>
          <p:cNvPr id="195" name=""/>
          <p:cNvGrpSpPr/>
          <p:nvPr/>
        </p:nvGrpSpPr>
        <p:grpSpPr>
          <a:xfrm>
            <a:off x="5063760" y="4190400"/>
            <a:ext cx="1084680" cy="671040"/>
            <a:chOff x="5063760" y="4190400"/>
            <a:chExt cx="1084680" cy="671040"/>
          </a:xfrm>
        </p:grpSpPr>
        <p:sp>
          <p:nvSpPr>
            <p:cNvPr id="196" name=""/>
            <p:cNvSpPr/>
            <p:nvPr/>
          </p:nvSpPr>
          <p:spPr>
            <a:xfrm>
              <a:off x="5170320" y="4190400"/>
              <a:ext cx="808560" cy="671040"/>
            </a:xfrm>
            <a:prstGeom prst="ellipse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7" name="" descr=""/>
            <p:cNvPicPr/>
            <p:nvPr/>
          </p:nvPicPr>
          <p:blipFill>
            <a:blip r:embed="rId3"/>
            <a:stretch/>
          </p:blipFill>
          <p:spPr>
            <a:xfrm>
              <a:off x="5063760" y="4262400"/>
              <a:ext cx="1084680" cy="59904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198" name=""/>
          <p:cNvSpPr/>
          <p:nvPr/>
        </p:nvSpPr>
        <p:spPr>
          <a:xfrm>
            <a:off x="771480" y="2813760"/>
            <a:ext cx="664560" cy="119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2233440" y="2813760"/>
            <a:ext cx="664560" cy="119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>
            <a:off x="3828240" y="2813760"/>
            <a:ext cx="664560" cy="119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"/>
          <p:cNvSpPr txBox="1"/>
          <p:nvPr/>
        </p:nvSpPr>
        <p:spPr>
          <a:xfrm>
            <a:off x="1188000" y="2277720"/>
            <a:ext cx="4680000" cy="87372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Буферизированные каналы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5290200" y="2813760"/>
            <a:ext cx="664560" cy="119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"/>
          <p:cNvSpPr txBox="1"/>
          <p:nvPr/>
        </p:nvSpPr>
        <p:spPr>
          <a:xfrm>
            <a:off x="5550840" y="914760"/>
            <a:ext cx="3989160" cy="196524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2000" spc="-1" strike="noStrike">
                <a:latin typeface="Arial"/>
              </a:rPr>
              <a:t>Буферизированный канал</a:t>
            </a:r>
            <a:r>
              <a:rPr b="0" lang="en-GB" sz="2000" spc="-1" strike="noStrike">
                <a:latin typeface="Arial"/>
              </a:rPr>
              <a:t>: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Send(value) — отправить value в канал;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Recv() — получить значание из канала;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Close() — закрыть канал.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04" name=""/>
          <p:cNvSpPr txBox="1"/>
          <p:nvPr/>
        </p:nvSpPr>
        <p:spPr>
          <a:xfrm>
            <a:off x="2484000" y="1008000"/>
            <a:ext cx="12600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Запрос</a:t>
            </a:r>
            <a:endParaRPr b="0" lang="en-GB" sz="2000" spc="-1" strike="noStrike">
              <a:latin typeface="Arial"/>
            </a:endParaRPr>
          </a:p>
        </p:txBody>
      </p:sp>
      <p:cxnSp>
        <p:nvCxnSpPr>
          <p:cNvPr id="205" name=""/>
          <p:cNvCxnSpPr>
            <a:stCxn id="204" idx="2"/>
            <a:endCxn id="198" idx="0"/>
          </p:cNvCxnSpPr>
          <p:nvPr/>
        </p:nvCxnSpPr>
        <p:spPr>
          <a:xfrm flipH="1">
            <a:off x="1103760" y="1438200"/>
            <a:ext cx="2010600" cy="137592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6" name=""/>
          <p:cNvCxnSpPr>
            <a:stCxn id="204" idx="2"/>
            <a:endCxn id="199" idx="0"/>
          </p:cNvCxnSpPr>
          <p:nvPr/>
        </p:nvCxnSpPr>
        <p:spPr>
          <a:xfrm flipH="1">
            <a:off x="2565720" y="1438200"/>
            <a:ext cx="548640" cy="137592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7" name=""/>
          <p:cNvCxnSpPr>
            <a:stCxn id="204" idx="2"/>
            <a:endCxn id="200" idx="0"/>
          </p:cNvCxnSpPr>
          <p:nvPr/>
        </p:nvCxnSpPr>
        <p:spPr>
          <a:xfrm>
            <a:off x="3114000" y="1438200"/>
            <a:ext cx="1046880" cy="137592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8" name=""/>
          <p:cNvCxnSpPr>
            <a:stCxn id="204" idx="2"/>
            <a:endCxn id="202" idx="0"/>
          </p:cNvCxnSpPr>
          <p:nvPr/>
        </p:nvCxnSpPr>
        <p:spPr>
          <a:xfrm>
            <a:off x="3114000" y="1438200"/>
            <a:ext cx="2508840" cy="1375920"/>
          </a:xfrm>
          <a:prstGeom prst="curvedConnector3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pic>
        <p:nvPicPr>
          <p:cNvPr id="209" name="" descr=""/>
          <p:cNvPicPr/>
          <p:nvPr/>
        </p:nvPicPr>
        <p:blipFill>
          <a:blip r:embed="rId4"/>
          <a:stretch/>
        </p:blipFill>
        <p:spPr>
          <a:xfrm>
            <a:off x="360000" y="4032720"/>
            <a:ext cx="1692720" cy="108000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20000" y="360"/>
            <a:ext cx="8496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Первый вариант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реализации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11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CF0B83CD-8CB0-4FB1-97DD-9DC94A5B47F8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426960" y="1589760"/>
            <a:ext cx="5513040" cy="2793600"/>
          </a:xfrm>
          <a:prstGeom prst="rect">
            <a:avLst/>
          </a:prstGeom>
          <a:ln w="36000">
            <a:noFill/>
          </a:ln>
        </p:spPr>
      </p:pic>
      <p:sp>
        <p:nvSpPr>
          <p:cNvPr id="213" name=""/>
          <p:cNvSpPr txBox="1"/>
          <p:nvPr/>
        </p:nvSpPr>
        <p:spPr>
          <a:xfrm>
            <a:off x="360000" y="1080360"/>
            <a:ext cx="5873040" cy="5094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Структура запроса к потоку: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14" name=""/>
          <p:cNvSpPr txBox="1"/>
          <p:nvPr/>
        </p:nvSpPr>
        <p:spPr>
          <a:xfrm>
            <a:off x="426960" y="4383360"/>
            <a:ext cx="8573040" cy="110988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Данная реализация возвращает </a:t>
            </a:r>
            <a:r>
              <a:rPr b="0" lang="en-GB" sz="2000" spc="-1" strike="noStrike">
                <a:latin typeface="Arial"/>
              </a:rPr>
              <a:t>пользователю объект std::future&lt;T&gt;,  </a:t>
            </a:r>
            <a:r>
              <a:rPr b="0" lang="en-GB" sz="2000" spc="-1" strike="noStrike">
                <a:latin typeface="Arial"/>
              </a:rPr>
              <a:t>делая таким образом вызов метода </a:t>
            </a:r>
            <a:r>
              <a:rPr b="0" lang="en-GB" sz="2000" spc="-1" strike="noStrike">
                <a:latin typeface="Arial"/>
              </a:rPr>
              <a:t>GetTreeState неблокирующим 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20000" y="29160"/>
            <a:ext cx="849600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Первый вариант 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реализации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8998560" y="515304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57172496-9CB9-473A-A01E-CB6E45BB491B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360000" y="1080000"/>
            <a:ext cx="8213040" cy="77004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Общий паттерн работы с </a:t>
            </a:r>
            <a:r>
              <a:rPr b="0" lang="en-GB" sz="2000" spc="-1" strike="noStrike">
                <a:latin typeface="Arial"/>
              </a:rPr>
              <a:t>атомарными переменными на </a:t>
            </a:r>
            <a:r>
              <a:rPr b="0" lang="en-GB" sz="2000" spc="-1" strike="noStrike">
                <a:latin typeface="Arial"/>
              </a:rPr>
              <a:t>примере response.state: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399240" y="1800000"/>
            <a:ext cx="9140760" cy="227736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"/>
          <p:cNvSpPr txBox="1"/>
          <p:nvPr/>
        </p:nvSpPr>
        <p:spPr>
          <a:xfrm>
            <a:off x="8998560" y="5153400"/>
            <a:ext cx="157068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fld id="{AD676FA3-E6EF-4E6C-BDC3-52FB37A680C3}" type="slidenum">
              <a:rPr b="0" lang="en-GB" sz="2400" spc="-1" strike="noStrike">
                <a:latin typeface="Arial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Оцен</a:t>
            </a:r>
            <a:r>
              <a:rPr b="0" lang="en-GB" sz="4000" spc="-1" strike="noStrike">
                <a:solidFill>
                  <a:srgbClr val="000000"/>
                </a:solidFill>
                <a:latin typeface="Noto Sans"/>
              </a:rPr>
              <a:t>ки</a:t>
            </a:r>
            <a:endParaRPr b="0" lang="en-GB" sz="4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360000" y="2808000"/>
            <a:ext cx="6660000" cy="280908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ModifyTree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Интервал    O(t + log(n / t))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Работа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 O(t + t * log(n / t))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GetTreeState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Noto Sans CJK SC"/>
              </a:rPr>
              <a:t>Интервал    O(t + log(n / t))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Noto Sans CJK SC"/>
              </a:rPr>
              <a:t>Работа</a:t>
            </a:r>
            <a:r>
              <a:rPr b="0" lang="en-GB" sz="2000" spc="-1" strike="noStrike">
                <a:latin typeface="Arial"/>
                <a:ea typeface="Noto Sans CJK SC"/>
              </a:rPr>
              <a:t>	</a:t>
            </a:r>
            <a:r>
              <a:rPr b="0" lang="en-GB" sz="2000" spc="-1" strike="noStrike">
                <a:latin typeface="Arial"/>
                <a:ea typeface="Noto Sans CJK SC"/>
              </a:rPr>
              <a:t>    </a:t>
            </a:r>
            <a:r>
              <a:rPr b="0" lang="en-GB" sz="2000" spc="-1" strike="noStrike">
                <a:latin typeface="Arial"/>
              </a:rPr>
              <a:t>O(t + t * log(n / t))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Arial"/>
              </a:rPr>
              <a:t>Память:</a:t>
            </a:r>
            <a:r>
              <a:rPr b="0" lang="en-GB" sz="2000" spc="-1" strike="noStrike">
                <a:latin typeface="Arial"/>
              </a:rPr>
              <a:t>	</a:t>
            </a:r>
            <a:r>
              <a:rPr b="0" lang="en-GB" sz="2000" spc="-1" strike="noStrike">
                <a:latin typeface="Arial"/>
              </a:rPr>
              <a:t>   O(n + t * buff_size)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2" name=""/>
          <p:cNvSpPr txBox="1"/>
          <p:nvPr/>
        </p:nvSpPr>
        <p:spPr>
          <a:xfrm>
            <a:off x="360000" y="694440"/>
            <a:ext cx="3240000" cy="178956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В</a:t>
            </a:r>
            <a:r>
              <a:rPr b="0" lang="en-GB" sz="2000" spc="-1" strike="noStrike">
                <a:latin typeface="Arial"/>
              </a:rPr>
              <a:t>в</a:t>
            </a:r>
            <a:r>
              <a:rPr b="0" lang="en-GB" sz="2000" spc="-1" strike="noStrike">
                <a:latin typeface="Arial"/>
              </a:rPr>
              <a:t>е</a:t>
            </a:r>
            <a:r>
              <a:rPr b="0" lang="en-GB" sz="2000" spc="-1" strike="noStrike">
                <a:latin typeface="Arial"/>
              </a:rPr>
              <a:t>д</a:t>
            </a:r>
            <a:r>
              <a:rPr b="0" lang="en-GB" sz="2000" spc="-1" strike="noStrike">
                <a:latin typeface="Arial"/>
              </a:rPr>
              <a:t>е</a:t>
            </a:r>
            <a:r>
              <a:rPr b="0" lang="en-GB" sz="2000" spc="-1" strike="noStrike">
                <a:latin typeface="Arial"/>
              </a:rPr>
              <a:t>м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о</a:t>
            </a:r>
            <a:r>
              <a:rPr b="0" lang="en-GB" sz="2000" spc="-1" strike="noStrike">
                <a:latin typeface="Arial"/>
              </a:rPr>
              <a:t>б</a:t>
            </a:r>
            <a:r>
              <a:rPr b="0" lang="en-GB" sz="2000" spc="-1" strike="noStrike">
                <a:latin typeface="Arial"/>
              </a:rPr>
              <a:t>о</a:t>
            </a:r>
            <a:r>
              <a:rPr b="0" lang="en-GB" sz="2000" spc="-1" strike="noStrike">
                <a:latin typeface="Arial"/>
              </a:rPr>
              <a:t>з</a:t>
            </a:r>
            <a:r>
              <a:rPr b="0" lang="en-GB" sz="2000" spc="-1" strike="noStrike">
                <a:latin typeface="Arial"/>
              </a:rPr>
              <a:t>н</a:t>
            </a:r>
            <a:r>
              <a:rPr b="0" lang="en-GB" sz="2000" spc="-1" strike="noStrike">
                <a:latin typeface="Arial"/>
              </a:rPr>
              <a:t>а</a:t>
            </a:r>
            <a:r>
              <a:rPr b="0" lang="en-GB" sz="2000" spc="-1" strike="noStrike">
                <a:latin typeface="Arial"/>
              </a:rPr>
              <a:t>ч</a:t>
            </a:r>
            <a:r>
              <a:rPr b="0" lang="en-GB" sz="2000" spc="-1" strike="noStrike">
                <a:latin typeface="Arial"/>
              </a:rPr>
              <a:t>е</a:t>
            </a:r>
            <a:r>
              <a:rPr b="0" lang="en-GB" sz="2000" spc="-1" strike="noStrike">
                <a:latin typeface="Arial"/>
              </a:rPr>
              <a:t>н</a:t>
            </a:r>
            <a:r>
              <a:rPr b="0" lang="en-GB" sz="2000" spc="-1" strike="noStrike">
                <a:latin typeface="Arial"/>
              </a:rPr>
              <a:t>и</a:t>
            </a:r>
            <a:r>
              <a:rPr b="0" lang="en-GB" sz="2000" spc="-1" strike="noStrike">
                <a:latin typeface="Arial"/>
              </a:rPr>
              <a:t>я</a:t>
            </a:r>
            <a:r>
              <a:rPr b="0" lang="en-GB" sz="2000" spc="-1" strike="noStrike">
                <a:latin typeface="Arial"/>
              </a:rPr>
              <a:t>: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n</a:t>
            </a:r>
            <a:r>
              <a:rPr b="1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–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р</a:t>
            </a:r>
            <a:r>
              <a:rPr b="0" lang="en-GB" sz="2000" spc="-1" strike="noStrike">
                <a:latin typeface="Arial"/>
              </a:rPr>
              <a:t>а</a:t>
            </a:r>
            <a:r>
              <a:rPr b="0" lang="en-GB" sz="2000" spc="-1" strike="noStrike">
                <a:latin typeface="Arial"/>
              </a:rPr>
              <a:t>з</a:t>
            </a:r>
            <a:r>
              <a:rPr b="0" lang="en-GB" sz="2000" spc="-1" strike="noStrike">
                <a:latin typeface="Arial"/>
              </a:rPr>
              <a:t>м</a:t>
            </a:r>
            <a:r>
              <a:rPr b="0" lang="en-GB" sz="2000" spc="-1" strike="noStrike">
                <a:latin typeface="Arial"/>
              </a:rPr>
              <a:t>е</a:t>
            </a:r>
            <a:r>
              <a:rPr b="0" lang="en-GB" sz="2000" spc="-1" strike="noStrike">
                <a:latin typeface="Arial"/>
              </a:rPr>
              <a:t>р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м</a:t>
            </a:r>
            <a:r>
              <a:rPr b="0" lang="en-GB" sz="2000" spc="-1" strike="noStrike">
                <a:latin typeface="Arial"/>
              </a:rPr>
              <a:t>а</a:t>
            </a:r>
            <a:r>
              <a:rPr b="0" lang="en-GB" sz="2000" spc="-1" strike="noStrike">
                <a:latin typeface="Arial"/>
              </a:rPr>
              <a:t>с</a:t>
            </a:r>
            <a:r>
              <a:rPr b="0" lang="en-GB" sz="2000" spc="-1" strike="noStrike">
                <a:latin typeface="Arial"/>
              </a:rPr>
              <a:t>с</a:t>
            </a:r>
            <a:r>
              <a:rPr b="0" lang="en-GB" sz="2000" spc="-1" strike="noStrike">
                <a:latin typeface="Arial"/>
              </a:rPr>
              <a:t>и</a:t>
            </a:r>
            <a:r>
              <a:rPr b="0" lang="en-GB" sz="2000" spc="-1" strike="noStrike">
                <a:latin typeface="Arial"/>
              </a:rPr>
              <a:t>в</a:t>
            </a:r>
            <a:r>
              <a:rPr b="0" lang="en-GB" sz="2000" spc="-1" strike="noStrike">
                <a:latin typeface="Arial"/>
              </a:rPr>
              <a:t>а</a:t>
            </a:r>
            <a:r>
              <a:rPr b="0" lang="en-GB" sz="2000" spc="-1" strike="noStrike">
                <a:latin typeface="Arial"/>
              </a:rPr>
              <a:t>;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–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ч</a:t>
            </a:r>
            <a:r>
              <a:rPr b="0" lang="en-GB" sz="2000" spc="-1" strike="noStrike">
                <a:latin typeface="Arial"/>
              </a:rPr>
              <a:t>и</a:t>
            </a:r>
            <a:r>
              <a:rPr b="0" lang="en-GB" sz="2000" spc="-1" strike="noStrike">
                <a:latin typeface="Arial"/>
              </a:rPr>
              <a:t>с</a:t>
            </a:r>
            <a:r>
              <a:rPr b="0" lang="en-GB" sz="2000" spc="-1" strike="noStrike">
                <a:latin typeface="Arial"/>
              </a:rPr>
              <a:t>л</a:t>
            </a:r>
            <a:r>
              <a:rPr b="0" lang="en-GB" sz="2000" spc="-1" strike="noStrike">
                <a:latin typeface="Arial"/>
              </a:rPr>
              <a:t>о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п</a:t>
            </a:r>
            <a:r>
              <a:rPr b="0" lang="en-GB" sz="2000" spc="-1" strike="noStrike">
                <a:latin typeface="Arial"/>
              </a:rPr>
              <a:t>о</a:t>
            </a:r>
            <a:r>
              <a:rPr b="0" lang="en-GB" sz="2000" spc="-1" strike="noStrike">
                <a:latin typeface="Arial"/>
              </a:rPr>
              <a:t>т</a:t>
            </a:r>
            <a:r>
              <a:rPr b="0" lang="en-GB" sz="2000" spc="-1" strike="noStrike">
                <a:latin typeface="Arial"/>
              </a:rPr>
              <a:t>о</a:t>
            </a:r>
            <a:r>
              <a:rPr b="0" lang="en-GB" sz="2000" spc="-1" strike="noStrike">
                <a:latin typeface="Arial"/>
              </a:rPr>
              <a:t>к</a:t>
            </a:r>
            <a:r>
              <a:rPr b="0" lang="en-GB" sz="2000" spc="-1" strike="noStrike">
                <a:latin typeface="Arial"/>
              </a:rPr>
              <a:t>о</a:t>
            </a:r>
            <a:r>
              <a:rPr b="0" lang="en-GB" sz="2000" spc="-1" strike="noStrike">
                <a:latin typeface="Arial"/>
              </a:rPr>
              <a:t>в</a:t>
            </a:r>
            <a:r>
              <a:rPr b="0" lang="en-GB" sz="2000" spc="-1" strike="noStrike">
                <a:latin typeface="Arial"/>
              </a:rPr>
              <a:t>;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latin typeface="Arial"/>
              </a:rPr>
              <a:t>b</a:t>
            </a:r>
            <a:r>
              <a:rPr b="1" lang="en-GB" sz="2000" spc="-1" strike="noStrike">
                <a:latin typeface="Arial"/>
              </a:rPr>
              <a:t>u</a:t>
            </a:r>
            <a:r>
              <a:rPr b="1" lang="en-GB" sz="2000" spc="-1" strike="noStrike">
                <a:latin typeface="Arial"/>
              </a:rPr>
              <a:t>f</a:t>
            </a:r>
            <a:r>
              <a:rPr b="1" lang="en-GB" sz="2000" spc="-1" strike="noStrike">
                <a:latin typeface="Arial"/>
              </a:rPr>
              <a:t>f</a:t>
            </a:r>
            <a:r>
              <a:rPr b="1" lang="en-GB" sz="2000" spc="-1" strike="noStrike">
                <a:latin typeface="Arial"/>
              </a:rPr>
              <a:t>_</a:t>
            </a:r>
            <a:r>
              <a:rPr b="1" lang="en-GB" sz="2000" spc="-1" strike="noStrike">
                <a:latin typeface="Arial"/>
              </a:rPr>
              <a:t>s</a:t>
            </a:r>
            <a:r>
              <a:rPr b="1" lang="en-GB" sz="2000" spc="-1" strike="noStrike">
                <a:latin typeface="Arial"/>
              </a:rPr>
              <a:t>i</a:t>
            </a:r>
            <a:r>
              <a:rPr b="1" lang="en-GB" sz="2000" spc="-1" strike="noStrike">
                <a:latin typeface="Arial"/>
              </a:rPr>
              <a:t>z</a:t>
            </a:r>
            <a:r>
              <a:rPr b="1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–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р</a:t>
            </a:r>
            <a:r>
              <a:rPr b="0" lang="en-GB" sz="2000" spc="-1" strike="noStrike">
                <a:latin typeface="Arial"/>
              </a:rPr>
              <a:t>а</a:t>
            </a:r>
            <a:r>
              <a:rPr b="0" lang="en-GB" sz="2000" spc="-1" strike="noStrike">
                <a:latin typeface="Arial"/>
              </a:rPr>
              <a:t>з</a:t>
            </a:r>
            <a:r>
              <a:rPr b="0" lang="en-GB" sz="2000" spc="-1" strike="noStrike">
                <a:latin typeface="Arial"/>
              </a:rPr>
              <a:t>м</a:t>
            </a:r>
            <a:r>
              <a:rPr b="0" lang="en-GB" sz="2000" spc="-1" strike="noStrike">
                <a:latin typeface="Arial"/>
              </a:rPr>
              <a:t>е</a:t>
            </a:r>
            <a:r>
              <a:rPr b="0" lang="en-GB" sz="2000" spc="-1" strike="noStrike">
                <a:latin typeface="Arial"/>
              </a:rPr>
              <a:t>р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б</a:t>
            </a:r>
            <a:r>
              <a:rPr b="0" lang="en-GB" sz="2000" spc="-1" strike="noStrike">
                <a:latin typeface="Arial"/>
              </a:rPr>
              <a:t>у</a:t>
            </a:r>
            <a:r>
              <a:rPr b="0" lang="en-GB" sz="2000" spc="-1" strike="noStrike">
                <a:latin typeface="Arial"/>
              </a:rPr>
              <a:t>ф</a:t>
            </a:r>
            <a:r>
              <a:rPr b="0" lang="en-GB" sz="2000" spc="-1" strike="noStrike">
                <a:latin typeface="Arial"/>
              </a:rPr>
              <a:t>е</a:t>
            </a:r>
            <a:r>
              <a:rPr b="0" lang="en-GB" sz="2000" spc="-1" strike="noStrike">
                <a:latin typeface="Arial"/>
              </a:rPr>
              <a:t>р</a:t>
            </a:r>
            <a:r>
              <a:rPr b="0" lang="en-GB" sz="2000" spc="-1" strike="noStrike">
                <a:latin typeface="Arial"/>
              </a:rPr>
              <a:t>а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к</a:t>
            </a:r>
            <a:r>
              <a:rPr b="0" lang="en-GB" sz="2000" spc="-1" strike="noStrike">
                <a:latin typeface="Arial"/>
              </a:rPr>
              <a:t>а</a:t>
            </a:r>
            <a:r>
              <a:rPr b="0" lang="en-GB" sz="2000" spc="-1" strike="noStrike">
                <a:latin typeface="Arial"/>
              </a:rPr>
              <a:t>н</a:t>
            </a:r>
            <a:r>
              <a:rPr b="0" lang="en-GB" sz="2000" spc="-1" strike="noStrike">
                <a:latin typeface="Arial"/>
              </a:rPr>
              <a:t>а</a:t>
            </a:r>
            <a:r>
              <a:rPr b="0" lang="en-GB" sz="2000" spc="-1" strike="noStrike">
                <a:latin typeface="Arial"/>
              </a:rPr>
              <a:t>л</a:t>
            </a:r>
            <a:r>
              <a:rPr b="0" lang="en-GB" sz="2000" spc="-1" strike="noStrike">
                <a:latin typeface="Arial"/>
              </a:rPr>
              <a:t>а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223" name=""/>
          <p:cNvGrpSpPr/>
          <p:nvPr/>
        </p:nvGrpSpPr>
        <p:grpSpPr>
          <a:xfrm>
            <a:off x="3816000" y="853920"/>
            <a:ext cx="5904000" cy="1702080"/>
            <a:chOff x="3816000" y="853920"/>
            <a:chExt cx="5904000" cy="1702080"/>
          </a:xfrm>
        </p:grpSpPr>
        <p:grpSp>
          <p:nvGrpSpPr>
            <p:cNvPr id="224" name=""/>
            <p:cNvGrpSpPr/>
            <p:nvPr/>
          </p:nvGrpSpPr>
          <p:grpSpPr>
            <a:xfrm>
              <a:off x="5481720" y="997920"/>
              <a:ext cx="1084680" cy="670680"/>
              <a:chOff x="5481720" y="997920"/>
              <a:chExt cx="1084680" cy="670680"/>
            </a:xfrm>
          </p:grpSpPr>
          <p:sp>
            <p:nvSpPr>
              <p:cNvPr id="225" name=""/>
              <p:cNvSpPr/>
              <p:nvPr/>
            </p:nvSpPr>
            <p:spPr>
              <a:xfrm>
                <a:off x="5587920" y="997920"/>
                <a:ext cx="809280" cy="670680"/>
              </a:xfrm>
              <a:prstGeom prst="ellipse">
                <a:avLst/>
              </a:prstGeom>
              <a:solidFill>
                <a:srgbClr val="729fcf"/>
              </a:solidFill>
              <a:ln w="360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26" name="" descr=""/>
              <p:cNvPicPr/>
              <p:nvPr/>
            </p:nvPicPr>
            <p:blipFill>
              <a:blip r:embed="rId1"/>
              <a:stretch/>
            </p:blipFill>
            <p:spPr>
              <a:xfrm>
                <a:off x="5481720" y="1069920"/>
                <a:ext cx="1084680" cy="598680"/>
              </a:xfrm>
              <a:prstGeom prst="rect">
                <a:avLst/>
              </a:prstGeom>
              <a:ln w="36000">
                <a:noFill/>
              </a:ln>
            </p:spPr>
          </p:pic>
        </p:grpSp>
        <p:sp>
          <p:nvSpPr>
            <p:cNvPr id="227" name=""/>
            <p:cNvSpPr/>
            <p:nvPr/>
          </p:nvSpPr>
          <p:spPr>
            <a:xfrm>
              <a:off x="3846240" y="1764000"/>
              <a:ext cx="265320" cy="239760"/>
            </a:xfrm>
            <a:prstGeom prst="rect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"/>
            <p:cNvSpPr/>
            <p:nvPr/>
          </p:nvSpPr>
          <p:spPr>
            <a:xfrm>
              <a:off x="4218120" y="1764000"/>
              <a:ext cx="265680" cy="239760"/>
            </a:xfrm>
            <a:prstGeom prst="rect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"/>
            <p:cNvSpPr/>
            <p:nvPr/>
          </p:nvSpPr>
          <p:spPr>
            <a:xfrm>
              <a:off x="4590360" y="1764000"/>
              <a:ext cx="265680" cy="239760"/>
            </a:xfrm>
            <a:prstGeom prst="rect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"/>
            <p:cNvSpPr/>
            <p:nvPr/>
          </p:nvSpPr>
          <p:spPr>
            <a:xfrm>
              <a:off x="4962600" y="1764000"/>
              <a:ext cx="265320" cy="239760"/>
            </a:xfrm>
            <a:prstGeom prst="rect">
              <a:avLst/>
            </a:pr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"/>
            <p:cNvSpPr/>
            <p:nvPr/>
          </p:nvSpPr>
          <p:spPr>
            <a:xfrm>
              <a:off x="5334480" y="1764000"/>
              <a:ext cx="265680" cy="239760"/>
            </a:xfrm>
            <a:prstGeom prst="rect">
              <a:avLst/>
            </a:prstGeom>
            <a:solidFill>
              <a:srgbClr val="2a6099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"/>
            <p:cNvSpPr/>
            <p:nvPr/>
          </p:nvSpPr>
          <p:spPr>
            <a:xfrm>
              <a:off x="5706720" y="1764000"/>
              <a:ext cx="265680" cy="239760"/>
            </a:xfrm>
            <a:prstGeom prst="rect">
              <a:avLst/>
            </a:prstGeom>
            <a:solidFill>
              <a:srgbClr val="2a6099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"/>
            <p:cNvSpPr/>
            <p:nvPr/>
          </p:nvSpPr>
          <p:spPr>
            <a:xfrm>
              <a:off x="6078960" y="1764000"/>
              <a:ext cx="265320" cy="239760"/>
            </a:xfrm>
            <a:prstGeom prst="rect">
              <a:avLst/>
            </a:prstGeom>
            <a:solidFill>
              <a:srgbClr val="2a6099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"/>
            <p:cNvSpPr/>
            <p:nvPr/>
          </p:nvSpPr>
          <p:spPr>
            <a:xfrm>
              <a:off x="6450840" y="1764000"/>
              <a:ext cx="265680" cy="239760"/>
            </a:xfrm>
            <a:prstGeom prst="rect">
              <a:avLst/>
            </a:prstGeom>
            <a:solidFill>
              <a:srgbClr val="2a6099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"/>
            <p:cNvSpPr/>
            <p:nvPr/>
          </p:nvSpPr>
          <p:spPr>
            <a:xfrm>
              <a:off x="6823080" y="1764000"/>
              <a:ext cx="265680" cy="239760"/>
            </a:xfrm>
            <a:prstGeom prst="rect">
              <a:avLst/>
            </a:prstGeom>
            <a:solidFill>
              <a:srgbClr val="158466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"/>
            <p:cNvSpPr/>
            <p:nvPr/>
          </p:nvSpPr>
          <p:spPr>
            <a:xfrm>
              <a:off x="7195320" y="1764000"/>
              <a:ext cx="265320" cy="239760"/>
            </a:xfrm>
            <a:prstGeom prst="rect">
              <a:avLst/>
            </a:prstGeom>
            <a:solidFill>
              <a:srgbClr val="158466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"/>
            <p:cNvSpPr/>
            <p:nvPr/>
          </p:nvSpPr>
          <p:spPr>
            <a:xfrm>
              <a:off x="7567200" y="1764000"/>
              <a:ext cx="265680" cy="239760"/>
            </a:xfrm>
            <a:prstGeom prst="rect">
              <a:avLst/>
            </a:prstGeom>
            <a:solidFill>
              <a:srgbClr val="158466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"/>
            <p:cNvSpPr/>
            <p:nvPr/>
          </p:nvSpPr>
          <p:spPr>
            <a:xfrm>
              <a:off x="7939440" y="1764000"/>
              <a:ext cx="265680" cy="239760"/>
            </a:xfrm>
            <a:prstGeom prst="rect">
              <a:avLst/>
            </a:prstGeom>
            <a:solidFill>
              <a:srgbClr val="158466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"/>
            <p:cNvSpPr/>
            <p:nvPr/>
          </p:nvSpPr>
          <p:spPr>
            <a:xfrm>
              <a:off x="8311680" y="1764000"/>
              <a:ext cx="265320" cy="239760"/>
            </a:xfrm>
            <a:prstGeom prst="rect">
              <a:avLst/>
            </a:prstGeom>
            <a:solidFill>
              <a:srgbClr val="81d41a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"/>
            <p:cNvSpPr/>
            <p:nvPr/>
          </p:nvSpPr>
          <p:spPr>
            <a:xfrm>
              <a:off x="8683560" y="1764000"/>
              <a:ext cx="265680" cy="239760"/>
            </a:xfrm>
            <a:prstGeom prst="rect">
              <a:avLst/>
            </a:prstGeom>
            <a:solidFill>
              <a:srgbClr val="81d41a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"/>
            <p:cNvSpPr/>
            <p:nvPr/>
          </p:nvSpPr>
          <p:spPr>
            <a:xfrm>
              <a:off x="9055800" y="1764000"/>
              <a:ext cx="265680" cy="239760"/>
            </a:xfrm>
            <a:prstGeom prst="rect">
              <a:avLst/>
            </a:prstGeom>
            <a:solidFill>
              <a:srgbClr val="81d41a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"/>
            <p:cNvSpPr/>
            <p:nvPr/>
          </p:nvSpPr>
          <p:spPr>
            <a:xfrm>
              <a:off x="9428040" y="1764000"/>
              <a:ext cx="265320" cy="239760"/>
            </a:xfrm>
            <a:prstGeom prst="rect">
              <a:avLst/>
            </a:prstGeom>
            <a:solidFill>
              <a:srgbClr val="81d41a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"/>
            <p:cNvSpPr/>
            <p:nvPr/>
          </p:nvSpPr>
          <p:spPr>
            <a:xfrm>
              <a:off x="3819600" y="863280"/>
              <a:ext cx="1435320" cy="1260000"/>
            </a:xfrm>
            <a:prstGeom prst="rect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"/>
            <p:cNvSpPr/>
            <p:nvPr/>
          </p:nvSpPr>
          <p:spPr>
            <a:xfrm>
              <a:off x="5307840" y="853920"/>
              <a:ext cx="1435320" cy="1269360"/>
            </a:xfrm>
            <a:prstGeom prst="rect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"/>
            <p:cNvSpPr/>
            <p:nvPr/>
          </p:nvSpPr>
          <p:spPr>
            <a:xfrm>
              <a:off x="6796440" y="863280"/>
              <a:ext cx="1435320" cy="1260000"/>
            </a:xfrm>
            <a:prstGeom prst="rect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"/>
            <p:cNvSpPr/>
            <p:nvPr/>
          </p:nvSpPr>
          <p:spPr>
            <a:xfrm>
              <a:off x="8284680" y="877680"/>
              <a:ext cx="1435320" cy="1245600"/>
            </a:xfrm>
            <a:prstGeom prst="rect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47" name=""/>
            <p:cNvGrpSpPr/>
            <p:nvPr/>
          </p:nvGrpSpPr>
          <p:grpSpPr>
            <a:xfrm>
              <a:off x="6995160" y="985680"/>
              <a:ext cx="1084680" cy="671040"/>
              <a:chOff x="6995160" y="985680"/>
              <a:chExt cx="1084680" cy="671040"/>
            </a:xfrm>
          </p:grpSpPr>
          <p:sp>
            <p:nvSpPr>
              <p:cNvPr id="248" name=""/>
              <p:cNvSpPr/>
              <p:nvPr/>
            </p:nvSpPr>
            <p:spPr>
              <a:xfrm>
                <a:off x="7101360" y="985680"/>
                <a:ext cx="808920" cy="671040"/>
              </a:xfrm>
              <a:prstGeom prst="ellipse">
                <a:avLst/>
              </a:prstGeom>
              <a:solidFill>
                <a:srgbClr val="729fcf"/>
              </a:solidFill>
              <a:ln w="360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49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95160" y="1057680"/>
                <a:ext cx="1084680" cy="599040"/>
              </a:xfrm>
              <a:prstGeom prst="rect">
                <a:avLst/>
              </a:prstGeom>
              <a:ln w="36000">
                <a:noFill/>
              </a:ln>
            </p:spPr>
          </p:pic>
        </p:grpSp>
        <p:grpSp>
          <p:nvGrpSpPr>
            <p:cNvPr id="250" name=""/>
            <p:cNvGrpSpPr/>
            <p:nvPr/>
          </p:nvGrpSpPr>
          <p:grpSpPr>
            <a:xfrm>
              <a:off x="8457120" y="985680"/>
              <a:ext cx="1084680" cy="671040"/>
              <a:chOff x="8457120" y="985680"/>
              <a:chExt cx="1084680" cy="671040"/>
            </a:xfrm>
          </p:grpSpPr>
          <p:sp>
            <p:nvSpPr>
              <p:cNvPr id="251" name=""/>
              <p:cNvSpPr/>
              <p:nvPr/>
            </p:nvSpPr>
            <p:spPr>
              <a:xfrm>
                <a:off x="8563680" y="985680"/>
                <a:ext cx="808560" cy="671040"/>
              </a:xfrm>
              <a:prstGeom prst="ellipse">
                <a:avLst/>
              </a:prstGeom>
              <a:solidFill>
                <a:srgbClr val="729fcf"/>
              </a:solidFill>
              <a:ln w="360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52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8457120" y="1057680"/>
                <a:ext cx="1084680" cy="599040"/>
              </a:xfrm>
              <a:prstGeom prst="rect">
                <a:avLst/>
              </a:prstGeom>
              <a:ln w="36000">
                <a:noFill/>
              </a:ln>
            </p:spPr>
          </p:pic>
        </p:grpSp>
        <p:grpSp>
          <p:nvGrpSpPr>
            <p:cNvPr id="253" name=""/>
            <p:cNvGrpSpPr/>
            <p:nvPr/>
          </p:nvGrpSpPr>
          <p:grpSpPr>
            <a:xfrm>
              <a:off x="3991320" y="985320"/>
              <a:ext cx="1084680" cy="670680"/>
              <a:chOff x="3991320" y="985320"/>
              <a:chExt cx="1084680" cy="670680"/>
            </a:xfrm>
          </p:grpSpPr>
          <p:sp>
            <p:nvSpPr>
              <p:cNvPr id="254" name=""/>
              <p:cNvSpPr/>
              <p:nvPr/>
            </p:nvSpPr>
            <p:spPr>
              <a:xfrm>
                <a:off x="4097520" y="985320"/>
                <a:ext cx="809280" cy="670680"/>
              </a:xfrm>
              <a:prstGeom prst="ellipse">
                <a:avLst/>
              </a:prstGeom>
              <a:solidFill>
                <a:srgbClr val="729fcf"/>
              </a:solidFill>
              <a:ln w="360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55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3991320" y="1057320"/>
                <a:ext cx="1084680" cy="598680"/>
              </a:xfrm>
              <a:prstGeom prst="rect">
                <a:avLst/>
              </a:prstGeom>
              <a:ln w="36000">
                <a:noFill/>
              </a:ln>
            </p:spPr>
          </p:pic>
        </p:grpSp>
        <p:sp>
          <p:nvSpPr>
            <p:cNvPr id="256" name=""/>
            <p:cNvSpPr/>
            <p:nvPr/>
          </p:nvSpPr>
          <p:spPr>
            <a:xfrm>
              <a:off x="3816000" y="2196000"/>
              <a:ext cx="1440000" cy="3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10800"/>
                  </a:moveTo>
                  <a:lnTo>
                    <a:pt x="4300" y="0"/>
                  </a:lnTo>
                  <a:lnTo>
                    <a:pt x="4300" y="5400"/>
                  </a:lnTo>
                  <a:lnTo>
                    <a:pt x="17300" y="5400"/>
                  </a:lnTo>
                  <a:lnTo>
                    <a:pt x="17300" y="0"/>
                  </a:lnTo>
                  <a:lnTo>
                    <a:pt x="21600" y="10800"/>
                  </a:lnTo>
                  <a:lnTo>
                    <a:pt x="17300" y="21600"/>
                  </a:lnTo>
                  <a:lnTo>
                    <a:pt x="17300" y="16200"/>
                  </a:lnTo>
                  <a:lnTo>
                    <a:pt x="4300" y="16200"/>
                  </a:lnTo>
                  <a:lnTo>
                    <a:pt x="4300" y="21600"/>
                  </a:lnTo>
                  <a:close/>
                </a:path>
              </a:pathLst>
            </a:custGeom>
            <a:solidFill>
              <a:srgbClr val="729fc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7" name=""/>
          <p:cNvSpPr txBox="1"/>
          <p:nvPr/>
        </p:nvSpPr>
        <p:spPr>
          <a:xfrm>
            <a:off x="3924000" y="2557800"/>
            <a:ext cx="1404000" cy="770040"/>
          </a:xfrm>
          <a:prstGeom prst="rect">
            <a:avLst/>
          </a:prstGeom>
          <a:noFill/>
          <a:ln w="36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000" spc="-1" strike="noStrike">
                <a:latin typeface="Arial"/>
              </a:rPr>
              <a:t>O(n / t)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25" dur="1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2023-12-15T21:55:47Z</dcterms:created>
  <dc:creator/>
  <dc:description/>
  <dc:language>en-GB</dc:language>
  <cp:lastModifiedBy/>
  <dcterms:modified xsi:type="dcterms:W3CDTF">2024-05-18T08:01:07Z</dcterms:modified>
  <cp:revision>15</cp:revision>
  <dc:subject/>
  <dc:title/>
</cp:coreProperties>
</file>